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5" r:id="rId5"/>
  </p:sldMasterIdLst>
  <p:notesMasterIdLst>
    <p:notesMasterId r:id="rId11"/>
  </p:notesMasterIdLst>
  <p:sldIdLst>
    <p:sldId id="256" r:id="rId6"/>
    <p:sldId id="272" r:id="rId7"/>
    <p:sldId id="282" r:id="rId8"/>
    <p:sldId id="280" r:id="rId9"/>
    <p:sldId id="281" r:id="rId10"/>
  </p:sldIdLst>
  <p:sldSz cx="7772400" cy="100584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 Page" id="{DBB90607-F902-41EC-962D-3F1B05961715}">
          <p14:sldIdLst>
            <p14:sldId id="256"/>
          </p14:sldIdLst>
        </p14:section>
        <p14:section name="Rent Breakdown &amp; Floor Plan" id="{6C9E2B24-8E60-4B18-BB9B-E541D94A4A52}">
          <p14:sldIdLst>
            <p14:sldId id="272"/>
            <p14:sldId id="282"/>
          </p14:sldIdLst>
        </p14:section>
        <p14:section name="Area Map" id="{9A359C7C-0A20-449A-98D8-393AF648FB92}">
          <p14:sldIdLst>
            <p14:sldId id="280"/>
          </p14:sldIdLst>
        </p14:section>
        <p14:section name="Gallery" id="{5C2BBFC7-5741-4C0E-842E-8D170463438B}">
          <p14:sldIdLst>
            <p14:sldId id="28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D8C2C2F-E6FC-DC19-DCA3-6B555BFB4186}" name="Seth Assam" initials="SA" userId="S::seth.assam@assamcompanies.com::6d34a34d-6ac4-4c0e-a2ac-c01293340c4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B600"/>
    <a:srgbClr val="FFB3B3"/>
    <a:srgbClr val="ECE9DE"/>
    <a:srgbClr val="ECECEC"/>
    <a:srgbClr val="373F4C"/>
    <a:srgbClr val="3A4236"/>
    <a:srgbClr val="28313A"/>
    <a:srgbClr val="5A6263"/>
    <a:srgbClr val="191F25"/>
    <a:srgbClr val="585A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D5E086-3800-4763-A766-3CB1F4C38B1A}" v="27" dt="2024-06-24T18:09:13.6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240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17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8"/>
          </a:xfrm>
          <a:prstGeom prst="rect">
            <a:avLst/>
          </a:prstGeom>
        </p:spPr>
        <p:txBody>
          <a:bodyPr vert="horz" lIns="96663" tIns="48332" rIns="96663" bIns="48332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1728"/>
          </a:xfrm>
          <a:prstGeom prst="rect">
            <a:avLst/>
          </a:prstGeom>
        </p:spPr>
        <p:txBody>
          <a:bodyPr vert="horz" lIns="96663" tIns="48332" rIns="96663" bIns="48332" rtlCol="0"/>
          <a:lstStyle>
            <a:lvl1pPr algn="r">
              <a:defRPr sz="1300"/>
            </a:lvl1pPr>
          </a:lstStyle>
          <a:p>
            <a:fld id="{722AF1B1-DC46-49B8-BA26-4CDBE2180BCB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05063" y="1200150"/>
            <a:ext cx="25050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3" tIns="48332" rIns="96663" bIns="4833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78"/>
            <a:ext cx="5852160" cy="3780473"/>
          </a:xfrm>
          <a:prstGeom prst="rect">
            <a:avLst/>
          </a:prstGeom>
        </p:spPr>
        <p:txBody>
          <a:bodyPr vert="horz" lIns="96663" tIns="48332" rIns="96663" bIns="4833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7"/>
          </a:xfrm>
          <a:prstGeom prst="rect">
            <a:avLst/>
          </a:prstGeom>
        </p:spPr>
        <p:txBody>
          <a:bodyPr vert="horz" lIns="96663" tIns="48332" rIns="96663" bIns="48332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1727"/>
          </a:xfrm>
          <a:prstGeom prst="rect">
            <a:avLst/>
          </a:prstGeom>
        </p:spPr>
        <p:txBody>
          <a:bodyPr vert="horz" lIns="96663" tIns="48332" rIns="96663" bIns="48332" rtlCol="0" anchor="b"/>
          <a:lstStyle>
            <a:lvl1pPr algn="r">
              <a:defRPr sz="1300"/>
            </a:lvl1pPr>
          </a:lstStyle>
          <a:p>
            <a:fld id="{200A2986-F5CC-4C8C-ADA2-E61646796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64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0A2986-F5CC-4C8C-ADA2-E61646796C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749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0A2986-F5CC-4C8C-ADA2-E61646796C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39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0A2986-F5CC-4C8C-ADA2-E61646796C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50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0A2986-F5CC-4C8C-ADA2-E61646796C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03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98487D1-DF9B-2795-6528-63724697217E}"/>
              </a:ext>
            </a:extLst>
          </p:cNvPr>
          <p:cNvSpPr/>
          <p:nvPr userDrawn="1"/>
        </p:nvSpPr>
        <p:spPr>
          <a:xfrm>
            <a:off x="5013148" y="5398373"/>
            <a:ext cx="544937" cy="548640"/>
          </a:xfrm>
          <a:prstGeom prst="ellipse">
            <a:avLst/>
          </a:prstGeom>
          <a:solidFill>
            <a:srgbClr val="E7B600"/>
          </a:solidFill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21917B3-71A6-510C-F107-11DC590672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079799" y="5456079"/>
            <a:ext cx="409766" cy="409766"/>
          </a:xfrm>
          <a:prstGeom prst="rect">
            <a:avLst/>
          </a:prstGeom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FE9F2FD5-8C4F-0BC1-5419-0A72948D098F}"/>
              </a:ext>
            </a:extLst>
          </p:cNvPr>
          <p:cNvSpPr/>
          <p:nvPr userDrawn="1"/>
        </p:nvSpPr>
        <p:spPr>
          <a:xfrm>
            <a:off x="5517788" y="5744036"/>
            <a:ext cx="1828800" cy="45719"/>
          </a:xfrm>
          <a:prstGeom prst="parallelogram">
            <a:avLst>
              <a:gd name="adj" fmla="val 55980"/>
            </a:avLst>
          </a:prstGeom>
          <a:solidFill>
            <a:srgbClr val="E7B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8047D3A4-42A6-3946-393E-1832BB7A455B}"/>
              </a:ext>
            </a:extLst>
          </p:cNvPr>
          <p:cNvSpPr/>
          <p:nvPr userDrawn="1"/>
        </p:nvSpPr>
        <p:spPr>
          <a:xfrm>
            <a:off x="3131114" y="5744036"/>
            <a:ext cx="1828800" cy="45719"/>
          </a:xfrm>
          <a:prstGeom prst="parallelogram">
            <a:avLst>
              <a:gd name="adj" fmla="val 55980"/>
            </a:avLst>
          </a:prstGeom>
          <a:solidFill>
            <a:srgbClr val="E7B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620495-C1C9-70C8-564A-9404080E9353}"/>
              </a:ext>
            </a:extLst>
          </p:cNvPr>
          <p:cNvSpPr txBox="1"/>
          <p:nvPr userDrawn="1"/>
        </p:nvSpPr>
        <p:spPr>
          <a:xfrm>
            <a:off x="3104551" y="5370979"/>
            <a:ext cx="151754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b="1">
                <a:solidFill>
                  <a:srgbClr val="191F25"/>
                </a:solidFill>
                <a:latin typeface="Gordita Black" pitchFamily="50" charset="0"/>
                <a:cs typeface="Gordita Black" pitchFamily="50" charset="0"/>
              </a:rPr>
              <a:t>Price</a:t>
            </a:r>
            <a:endParaRPr lang="en-US" sz="2400" b="1">
              <a:solidFill>
                <a:srgbClr val="28313A"/>
              </a:solidFill>
              <a:latin typeface="Gordita Black" pitchFamily="50" charset="0"/>
              <a:cs typeface="Gordita Black" pitchFamily="50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BAB98BC-F9AB-2FEC-CD2F-B70C2F373734}"/>
              </a:ext>
            </a:extLst>
          </p:cNvPr>
          <p:cNvSpPr/>
          <p:nvPr userDrawn="1"/>
        </p:nvSpPr>
        <p:spPr>
          <a:xfrm>
            <a:off x="2650827" y="5398373"/>
            <a:ext cx="544937" cy="548640"/>
          </a:xfrm>
          <a:prstGeom prst="ellipse">
            <a:avLst/>
          </a:prstGeom>
          <a:solidFill>
            <a:srgbClr val="E7B600"/>
          </a:solidFill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1797DD8-C642-C7C2-6013-346572D97B9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715985" y="5463699"/>
            <a:ext cx="409766" cy="409766"/>
          </a:xfrm>
          <a:prstGeom prst="rect">
            <a:avLst/>
          </a:prstGeom>
        </p:spPr>
      </p:pic>
      <p:sp>
        <p:nvSpPr>
          <p:cNvPr id="14" name="Parallelogram 13">
            <a:extLst>
              <a:ext uri="{FF2B5EF4-FFF2-40B4-BE49-F238E27FC236}">
                <a16:creationId xmlns:a16="http://schemas.microsoft.com/office/drawing/2014/main" id="{6DC0DF46-E15B-7B49-9D98-A15057E32E30}"/>
              </a:ext>
            </a:extLst>
          </p:cNvPr>
          <p:cNvSpPr/>
          <p:nvPr userDrawn="1"/>
        </p:nvSpPr>
        <p:spPr>
          <a:xfrm>
            <a:off x="744440" y="5744036"/>
            <a:ext cx="1828800" cy="45719"/>
          </a:xfrm>
          <a:prstGeom prst="parallelogram">
            <a:avLst>
              <a:gd name="adj" fmla="val 55980"/>
            </a:avLst>
          </a:prstGeom>
          <a:solidFill>
            <a:srgbClr val="E7B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30FD437-1858-D0B8-C3BA-49716731CFC0}"/>
              </a:ext>
            </a:extLst>
          </p:cNvPr>
          <p:cNvSpPr/>
          <p:nvPr userDrawn="1"/>
        </p:nvSpPr>
        <p:spPr>
          <a:xfrm>
            <a:off x="243269" y="5398373"/>
            <a:ext cx="544937" cy="548640"/>
          </a:xfrm>
          <a:prstGeom prst="ellipse">
            <a:avLst/>
          </a:prstGeom>
          <a:solidFill>
            <a:srgbClr val="E7B600"/>
          </a:solidFill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 descr="Triangle Ruler with solid fill">
            <a:extLst>
              <a:ext uri="{FF2B5EF4-FFF2-40B4-BE49-F238E27FC236}">
                <a16:creationId xmlns:a16="http://schemas.microsoft.com/office/drawing/2014/main" id="{5AB4FBFB-6FC4-E6CD-E4F8-85F48950506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3410" y="5478766"/>
            <a:ext cx="378469" cy="37846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D9A270B-411B-A7B7-7917-32B5AE3E774F}"/>
              </a:ext>
            </a:extLst>
          </p:cNvPr>
          <p:cNvSpPr txBox="1"/>
          <p:nvPr userDrawn="1"/>
        </p:nvSpPr>
        <p:spPr>
          <a:xfrm>
            <a:off x="717877" y="5370979"/>
            <a:ext cx="151754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b="1">
                <a:solidFill>
                  <a:srgbClr val="191F25"/>
                </a:solidFill>
                <a:latin typeface="Gordita Black" pitchFamily="50" charset="0"/>
                <a:cs typeface="Gordita Black" pitchFamily="50" charset="0"/>
              </a:rPr>
              <a:t>Size</a:t>
            </a:r>
            <a:r>
              <a:rPr lang="en-US" sz="2400" b="1">
                <a:solidFill>
                  <a:srgbClr val="28313A"/>
                </a:solidFill>
                <a:latin typeface="Gordita Black" pitchFamily="50" charset="0"/>
                <a:cs typeface="Gordita Black" pitchFamily="50" charset="0"/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B34366-E1CD-3F00-4810-ACA2F74F3B67}"/>
              </a:ext>
            </a:extLst>
          </p:cNvPr>
          <p:cNvSpPr/>
          <p:nvPr userDrawn="1"/>
        </p:nvSpPr>
        <p:spPr>
          <a:xfrm>
            <a:off x="-1273" y="5165805"/>
            <a:ext cx="7772400" cy="45719"/>
          </a:xfrm>
          <a:prstGeom prst="rect">
            <a:avLst/>
          </a:prstGeom>
          <a:solidFill>
            <a:srgbClr val="2831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5FA019A6-9AE5-D917-976B-B574AA88FA78}"/>
              </a:ext>
            </a:extLst>
          </p:cNvPr>
          <p:cNvSpPr/>
          <p:nvPr userDrawn="1"/>
        </p:nvSpPr>
        <p:spPr>
          <a:xfrm>
            <a:off x="5372100" y="4696657"/>
            <a:ext cx="2761462" cy="404479"/>
          </a:xfrm>
          <a:prstGeom prst="parallelogram">
            <a:avLst>
              <a:gd name="adj" fmla="val 57157"/>
            </a:avLst>
          </a:prstGeom>
          <a:solidFill>
            <a:srgbClr val="2831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000" b="1">
              <a:latin typeface="Gordita" pitchFamily="50" charset="0"/>
              <a:cs typeface="Gordita" pitchFamily="50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9D952C0-DE02-E520-9D77-1549A9BDC3C1}"/>
              </a:ext>
            </a:extLst>
          </p:cNvPr>
          <p:cNvSpPr/>
          <p:nvPr userDrawn="1"/>
        </p:nvSpPr>
        <p:spPr>
          <a:xfrm>
            <a:off x="6486525" y="5638165"/>
            <a:ext cx="207733" cy="159670"/>
          </a:xfrm>
          <a:prstGeom prst="ellipse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BBCFAA71-C4A4-FDCD-C784-EFB3F55019E2}"/>
              </a:ext>
            </a:extLst>
          </p:cNvPr>
          <p:cNvSpPr/>
          <p:nvPr userDrawn="1"/>
        </p:nvSpPr>
        <p:spPr>
          <a:xfrm>
            <a:off x="380549" y="7419453"/>
            <a:ext cx="7011302" cy="75456"/>
          </a:xfrm>
          <a:prstGeom prst="parallelogram">
            <a:avLst>
              <a:gd name="adj" fmla="val 55980"/>
            </a:avLst>
          </a:prstGeom>
          <a:solidFill>
            <a:srgbClr val="E7B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2D6DE1-EA6F-1E71-9D0E-2840A913FA01}"/>
              </a:ext>
            </a:extLst>
          </p:cNvPr>
          <p:cNvSpPr txBox="1"/>
          <p:nvPr userDrawn="1"/>
        </p:nvSpPr>
        <p:spPr>
          <a:xfrm>
            <a:off x="843387" y="6940525"/>
            <a:ext cx="6083193" cy="507831"/>
          </a:xfrm>
          <a:prstGeom prst="rect">
            <a:avLst/>
          </a:prstGeom>
          <a:noFill/>
        </p:spPr>
        <p:txBody>
          <a:bodyPr wrap="square" tIns="91440" rtlCol="0" anchor="ctr">
            <a:spAutoFit/>
          </a:bodyPr>
          <a:lstStyle/>
          <a:p>
            <a:r>
              <a:rPr lang="en-US" sz="2400" b="1">
                <a:solidFill>
                  <a:srgbClr val="191F25"/>
                </a:solidFill>
                <a:latin typeface="Gordita Black" pitchFamily="50" charset="0"/>
                <a:cs typeface="Gordita Black" pitchFamily="50" charset="0"/>
              </a:rPr>
              <a:t>Space Summary</a:t>
            </a:r>
            <a:endParaRPr lang="en-US" b="1">
              <a:solidFill>
                <a:srgbClr val="191F25"/>
              </a:solidFill>
              <a:latin typeface="Gordita Black" pitchFamily="50" charset="0"/>
              <a:cs typeface="Gordita Black" pitchFamily="50" charset="0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B29BCF31-7DE5-2631-4554-D4F83D60C1A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58252" y="7000123"/>
            <a:ext cx="434342" cy="43434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30A146C-AE73-70D8-D45C-74B048E3EB2F}"/>
              </a:ext>
            </a:extLst>
          </p:cNvPr>
          <p:cNvSpPr/>
          <p:nvPr userDrawn="1"/>
        </p:nvSpPr>
        <p:spPr>
          <a:xfrm>
            <a:off x="-1273" y="5165805"/>
            <a:ext cx="7772400" cy="45719"/>
          </a:xfrm>
          <a:prstGeom prst="rect">
            <a:avLst/>
          </a:prstGeom>
          <a:solidFill>
            <a:srgbClr val="2831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149E84-FFA8-C9B5-D9A2-0ADA9947DCE8}"/>
              </a:ext>
            </a:extLst>
          </p:cNvPr>
          <p:cNvSpPr txBox="1"/>
          <p:nvPr userDrawn="1"/>
        </p:nvSpPr>
        <p:spPr>
          <a:xfrm>
            <a:off x="5491225" y="5370979"/>
            <a:ext cx="151754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b="1">
                <a:solidFill>
                  <a:srgbClr val="191F25"/>
                </a:solidFill>
                <a:latin typeface="Gordita Black" pitchFamily="50" charset="0"/>
                <a:cs typeface="Gordita Black" pitchFamily="50" charset="0"/>
              </a:rPr>
              <a:t>Zoning</a:t>
            </a:r>
            <a:r>
              <a:rPr lang="en-US" sz="2400" b="1">
                <a:solidFill>
                  <a:srgbClr val="28313A"/>
                </a:solidFill>
                <a:latin typeface="Gordita Black" pitchFamily="50" charset="0"/>
                <a:cs typeface="Gordita Black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8837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/>
          <a:lstStyle/>
          <a:p>
            <a:fld id="{E7865D59-5657-4CF0-9AD8-88C6DB9252CD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/>
          <a:lstStyle/>
          <a:p>
            <a:fld id="{DC2C8072-DED3-4FCF-AA45-448FC2FDF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5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/>
          <a:lstStyle/>
          <a:p>
            <a:fld id="{E7865D59-5657-4CF0-9AD8-88C6DB9252CD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/>
          <a:lstStyle/>
          <a:p>
            <a:fld id="{DC2C8072-DED3-4FCF-AA45-448FC2FDF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725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ADAB8-CF21-3BE6-30D5-FEA01265A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534988"/>
            <a:ext cx="6702425" cy="19446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6815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F8503-5B55-12DE-389B-F967294599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1550" y="1646238"/>
            <a:ext cx="5829300" cy="3502025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51D2E0-0EBD-EC3D-7C84-4C5CDBE2B0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550" y="5283200"/>
            <a:ext cx="5829300" cy="24288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BCCA9-7027-D11C-41B4-1CFE233539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988" y="9323388"/>
            <a:ext cx="1747837" cy="534987"/>
          </a:xfrm>
          <a:prstGeom prst="rect">
            <a:avLst/>
          </a:prstGeom>
        </p:spPr>
        <p:txBody>
          <a:bodyPr/>
          <a:lstStyle/>
          <a:p>
            <a:fld id="{A69DD760-9871-419D-9C29-B04A25BCE141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49D6F-8278-4410-A03E-8FA145D7A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74925" y="9323388"/>
            <a:ext cx="2622550" cy="5349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24497-3B6A-B8F5-46B7-98EC36D7C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89575" y="9323388"/>
            <a:ext cx="1747838" cy="534987"/>
          </a:xfrm>
          <a:prstGeom prst="rect">
            <a:avLst/>
          </a:prstGeom>
        </p:spPr>
        <p:txBody>
          <a:bodyPr/>
          <a:lstStyle/>
          <a:p>
            <a:fld id="{B9386775-0B60-488B-A456-A5C67B9BA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80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04338-CBC4-9F81-7BF9-56E4F2DB4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534988"/>
            <a:ext cx="6702425" cy="19446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10529-C9D7-A9E4-54F8-3B577EAA6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88" y="2678113"/>
            <a:ext cx="6702425" cy="6381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A8F5A-9F2A-16C7-741B-2CFA72002F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988" y="9323388"/>
            <a:ext cx="1747837" cy="534987"/>
          </a:xfrm>
          <a:prstGeom prst="rect">
            <a:avLst/>
          </a:prstGeom>
        </p:spPr>
        <p:txBody>
          <a:bodyPr/>
          <a:lstStyle/>
          <a:p>
            <a:fld id="{A69DD760-9871-419D-9C29-B04A25BCE141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6ECB8-00F6-7C91-EEB8-BC56BC726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74925" y="9323388"/>
            <a:ext cx="2622550" cy="5349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987BF-E5E0-3E22-4C9E-E906035D0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89575" y="9323388"/>
            <a:ext cx="1747838" cy="534987"/>
          </a:xfrm>
          <a:prstGeom prst="rect">
            <a:avLst/>
          </a:prstGeom>
        </p:spPr>
        <p:txBody>
          <a:bodyPr/>
          <a:lstStyle/>
          <a:p>
            <a:fld id="{B9386775-0B60-488B-A456-A5C67B9BA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16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C6D6C-4E3C-DB91-431A-611CC657F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25" y="2508250"/>
            <a:ext cx="6704013" cy="418306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E3648-AD0C-5BD6-BD62-1DF24BA21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225" y="6731000"/>
            <a:ext cx="6704013" cy="22002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E9BF6-88B0-D135-6D27-62F4BCB796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988" y="9323388"/>
            <a:ext cx="1747837" cy="534987"/>
          </a:xfrm>
          <a:prstGeom prst="rect">
            <a:avLst/>
          </a:prstGeom>
        </p:spPr>
        <p:txBody>
          <a:bodyPr/>
          <a:lstStyle/>
          <a:p>
            <a:fld id="{A69DD760-9871-419D-9C29-B04A25BCE141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B0D50-FFE3-CB90-7DA8-39A0D05BF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74925" y="9323388"/>
            <a:ext cx="2622550" cy="5349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5A66F-6469-47D0-070D-7FE558932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89575" y="9323388"/>
            <a:ext cx="1747838" cy="534987"/>
          </a:xfrm>
          <a:prstGeom prst="rect">
            <a:avLst/>
          </a:prstGeom>
        </p:spPr>
        <p:txBody>
          <a:bodyPr/>
          <a:lstStyle/>
          <a:p>
            <a:fld id="{B9386775-0B60-488B-A456-A5C67B9BA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86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4C4AD-FBB2-F08E-6633-DEEC4F52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534988"/>
            <a:ext cx="6702425" cy="19446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11629-C70B-D3DA-8151-DA7239DFC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4988" y="2678113"/>
            <a:ext cx="3275012" cy="6381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92FFBF-380D-17A3-BCF7-7D36576EB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62400" y="2678113"/>
            <a:ext cx="3275013" cy="6381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1F339E-EA74-3541-4205-7E25672726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988" y="9323388"/>
            <a:ext cx="1747837" cy="534987"/>
          </a:xfrm>
          <a:prstGeom prst="rect">
            <a:avLst/>
          </a:prstGeom>
        </p:spPr>
        <p:txBody>
          <a:bodyPr/>
          <a:lstStyle/>
          <a:p>
            <a:fld id="{A69DD760-9871-419D-9C29-B04A25BCE141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657696-AFA6-C988-E2A9-7182A02BE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74925" y="9323388"/>
            <a:ext cx="2622550" cy="5349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86230E-EC8B-BCBB-03D5-A250C23C7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89575" y="9323388"/>
            <a:ext cx="1747838" cy="534987"/>
          </a:xfrm>
          <a:prstGeom prst="rect">
            <a:avLst/>
          </a:prstGeom>
        </p:spPr>
        <p:txBody>
          <a:bodyPr/>
          <a:lstStyle/>
          <a:p>
            <a:fld id="{B9386775-0B60-488B-A456-A5C67B9BA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014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F9F01-0198-5A12-4759-D00F26248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534988"/>
            <a:ext cx="6704012" cy="19446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3B0CE-B997-8F8C-4709-30E647D27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4988" y="2465388"/>
            <a:ext cx="3287712" cy="12080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B1447C-598C-3D48-5E9D-55A0B86C2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4988" y="3673475"/>
            <a:ext cx="3287712" cy="54054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2122F4-0947-C93C-3B7E-88D8512C2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935413" y="2465388"/>
            <a:ext cx="3303587" cy="12080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6218B7-5E24-3894-D694-2E4FEF59DB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935413" y="3673475"/>
            <a:ext cx="3303587" cy="54054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0BBE09-46F6-7720-ECFA-2D45862026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988" y="9323388"/>
            <a:ext cx="1747837" cy="534987"/>
          </a:xfrm>
          <a:prstGeom prst="rect">
            <a:avLst/>
          </a:prstGeom>
        </p:spPr>
        <p:txBody>
          <a:bodyPr/>
          <a:lstStyle/>
          <a:p>
            <a:fld id="{A69DD760-9871-419D-9C29-B04A25BCE141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424B2F-CFF3-5C34-F3CE-D79E05888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74925" y="9323388"/>
            <a:ext cx="2622550" cy="5349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4849FB-FF90-1920-DFA9-D6CB076F5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89575" y="9323388"/>
            <a:ext cx="1747838" cy="534987"/>
          </a:xfrm>
          <a:prstGeom prst="rect">
            <a:avLst/>
          </a:prstGeom>
        </p:spPr>
        <p:txBody>
          <a:bodyPr/>
          <a:lstStyle/>
          <a:p>
            <a:fld id="{B9386775-0B60-488B-A456-A5C67B9BA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76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3A0F9-833F-7429-84D1-46DF0F54B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534988"/>
            <a:ext cx="6702425" cy="19446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D9578-7E4E-CBEA-E5C8-887CA6B7F7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988" y="9323388"/>
            <a:ext cx="1747837" cy="534987"/>
          </a:xfrm>
          <a:prstGeom prst="rect">
            <a:avLst/>
          </a:prstGeom>
        </p:spPr>
        <p:txBody>
          <a:bodyPr/>
          <a:lstStyle/>
          <a:p>
            <a:fld id="{A69DD760-9871-419D-9C29-B04A25BCE141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785596-6443-4E15-E9F9-FF88BA5F8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74925" y="9323388"/>
            <a:ext cx="2622550" cy="5349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32C1FE-FC19-4598-9858-27E203645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89575" y="9323388"/>
            <a:ext cx="1747838" cy="534987"/>
          </a:xfrm>
          <a:prstGeom prst="rect">
            <a:avLst/>
          </a:prstGeom>
        </p:spPr>
        <p:txBody>
          <a:bodyPr/>
          <a:lstStyle/>
          <a:p>
            <a:fld id="{B9386775-0B60-488B-A456-A5C67B9BA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63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C74C13-53C8-3518-24FE-00BA96620E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988" y="9323388"/>
            <a:ext cx="1747837" cy="534987"/>
          </a:xfrm>
          <a:prstGeom prst="rect">
            <a:avLst/>
          </a:prstGeom>
        </p:spPr>
        <p:txBody>
          <a:bodyPr/>
          <a:lstStyle/>
          <a:p>
            <a:fld id="{A69DD760-9871-419D-9C29-B04A25BCE141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A94072-0A94-5AAB-F690-FCC11F44A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74925" y="9323388"/>
            <a:ext cx="2622550" cy="5349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2C7E8E-BACC-BF13-821B-E240DEB9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89575" y="9323388"/>
            <a:ext cx="1747838" cy="534987"/>
          </a:xfrm>
          <a:prstGeom prst="rect">
            <a:avLst/>
          </a:prstGeom>
        </p:spPr>
        <p:txBody>
          <a:bodyPr/>
          <a:lstStyle/>
          <a:p>
            <a:fld id="{B9386775-0B60-488B-A456-A5C67B9BA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067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6632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33C54-ED2A-543A-3CAC-7A611F1FD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669925"/>
            <a:ext cx="2506662" cy="2347913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2E200-0166-3EBA-05B7-D5FFD8E4D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3588" y="1447800"/>
            <a:ext cx="3935412" cy="71485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548195-AE17-435E-9B21-07E40417B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4988" y="3017838"/>
            <a:ext cx="2506662" cy="5589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6915A3-C81E-0848-0F39-9220EE164F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988" y="9323388"/>
            <a:ext cx="1747837" cy="534987"/>
          </a:xfrm>
          <a:prstGeom prst="rect">
            <a:avLst/>
          </a:prstGeom>
        </p:spPr>
        <p:txBody>
          <a:bodyPr/>
          <a:lstStyle/>
          <a:p>
            <a:fld id="{A69DD760-9871-419D-9C29-B04A25BCE141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65D04C-BA7F-C8AC-8462-2941575B4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74925" y="9323388"/>
            <a:ext cx="2622550" cy="5349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DAA29B-710D-A621-28EF-A7C3FEE32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89575" y="9323388"/>
            <a:ext cx="1747838" cy="534987"/>
          </a:xfrm>
          <a:prstGeom prst="rect">
            <a:avLst/>
          </a:prstGeom>
        </p:spPr>
        <p:txBody>
          <a:bodyPr/>
          <a:lstStyle/>
          <a:p>
            <a:fld id="{B9386775-0B60-488B-A456-A5C67B9BA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1694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00D11-3676-0A6E-A81F-530691C1E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669925"/>
            <a:ext cx="2506662" cy="2347913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2CAF62-8C76-0D1B-99C5-2F062C9EEA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303588" y="1447800"/>
            <a:ext cx="3935412" cy="7148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9258AE-0019-A149-9219-81426E054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4988" y="3017838"/>
            <a:ext cx="2506662" cy="5589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8C8DE2-A596-2B85-3068-C23F52682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988" y="9323388"/>
            <a:ext cx="1747837" cy="534987"/>
          </a:xfrm>
          <a:prstGeom prst="rect">
            <a:avLst/>
          </a:prstGeom>
        </p:spPr>
        <p:txBody>
          <a:bodyPr/>
          <a:lstStyle/>
          <a:p>
            <a:fld id="{A69DD760-9871-419D-9C29-B04A25BCE141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DE82D8-D3E6-DD9C-27A8-2B3B7D9CB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74925" y="9323388"/>
            <a:ext cx="2622550" cy="5349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DEA4E2-F937-3EEB-D708-AF5B1E0C7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89575" y="9323388"/>
            <a:ext cx="1747838" cy="534987"/>
          </a:xfrm>
          <a:prstGeom prst="rect">
            <a:avLst/>
          </a:prstGeom>
        </p:spPr>
        <p:txBody>
          <a:bodyPr/>
          <a:lstStyle/>
          <a:p>
            <a:fld id="{B9386775-0B60-488B-A456-A5C67B9BA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600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C7E7C-9AFC-6D8E-F2AC-B767D14AE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534988"/>
            <a:ext cx="6702425" cy="19446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E5F66D-4B29-254E-F6D2-D401A2382E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4988" y="2678113"/>
            <a:ext cx="6702425" cy="63817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C218B-D36B-7ACA-8FAA-42C0083D48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988" y="9323388"/>
            <a:ext cx="1747837" cy="534987"/>
          </a:xfrm>
          <a:prstGeom prst="rect">
            <a:avLst/>
          </a:prstGeom>
        </p:spPr>
        <p:txBody>
          <a:bodyPr/>
          <a:lstStyle/>
          <a:p>
            <a:fld id="{A69DD760-9871-419D-9C29-B04A25BCE141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E7586-A71B-3430-B70E-038218356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74925" y="9323388"/>
            <a:ext cx="2622550" cy="5349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1F29B-F1F5-0A2B-468D-EC9E8E4A4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89575" y="9323388"/>
            <a:ext cx="1747838" cy="534987"/>
          </a:xfrm>
          <a:prstGeom prst="rect">
            <a:avLst/>
          </a:prstGeom>
        </p:spPr>
        <p:txBody>
          <a:bodyPr/>
          <a:lstStyle/>
          <a:p>
            <a:fld id="{B9386775-0B60-488B-A456-A5C67B9BA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9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431DD6-C6B5-7061-5B77-BF662EA536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562600" y="534988"/>
            <a:ext cx="1674813" cy="85248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75824D-D651-EB53-FDBB-F5654C4A37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4988" y="534988"/>
            <a:ext cx="4875212" cy="85248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529C1-B2E7-7221-074C-448FBEAF71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4988" y="9323388"/>
            <a:ext cx="1747837" cy="534987"/>
          </a:xfrm>
          <a:prstGeom prst="rect">
            <a:avLst/>
          </a:prstGeom>
        </p:spPr>
        <p:txBody>
          <a:bodyPr/>
          <a:lstStyle/>
          <a:p>
            <a:fld id="{A69DD760-9871-419D-9C29-B04A25BCE141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6B70C-AB09-1B39-0525-B5978622E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74925" y="9323388"/>
            <a:ext cx="2622550" cy="5349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045E6B-15A7-C1B4-81E6-203AF6C1D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489575" y="9323388"/>
            <a:ext cx="1747838" cy="534987"/>
          </a:xfrm>
          <a:prstGeom prst="rect">
            <a:avLst/>
          </a:prstGeom>
        </p:spPr>
        <p:txBody>
          <a:bodyPr/>
          <a:lstStyle/>
          <a:p>
            <a:fld id="{B9386775-0B60-488B-A456-A5C67B9BA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94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/>
          <a:lstStyle/>
          <a:p>
            <a:fld id="{E7865D59-5657-4CF0-9AD8-88C6DB9252CD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/>
          <a:lstStyle/>
          <a:p>
            <a:fld id="{DC2C8072-DED3-4FCF-AA45-448FC2FDF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504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/>
          <a:lstStyle/>
          <a:p>
            <a:fld id="{E7865D59-5657-4CF0-9AD8-88C6DB9252CD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/>
          <a:lstStyle/>
          <a:p>
            <a:fld id="{DC2C8072-DED3-4FCF-AA45-448FC2FDF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990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/>
          <a:lstStyle/>
          <a:p>
            <a:fld id="{E7865D59-5657-4CF0-9AD8-88C6DB9252CD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/>
          <a:lstStyle/>
          <a:p>
            <a:fld id="{DC2C8072-DED3-4FCF-AA45-448FC2FDF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519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/>
          <a:lstStyle/>
          <a:p>
            <a:fld id="{E7865D59-5657-4CF0-9AD8-88C6DB9252CD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/>
          <a:lstStyle/>
          <a:p>
            <a:fld id="{DC2C8072-DED3-4FCF-AA45-448FC2FDF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27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/>
          <a:lstStyle/>
          <a:p>
            <a:fld id="{E7865D59-5657-4CF0-9AD8-88C6DB9252CD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/>
          <a:lstStyle/>
          <a:p>
            <a:fld id="{DC2C8072-DED3-4FCF-AA45-448FC2FDF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34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  <a:prstGeom prst="rect">
            <a:avLst/>
          </a:prstGeo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  <a:prstGeom prst="rect">
            <a:avLst/>
          </a:prstGeo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/>
          <a:lstStyle/>
          <a:p>
            <a:fld id="{E7865D59-5657-4CF0-9AD8-88C6DB9252CD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/>
          <a:lstStyle/>
          <a:p>
            <a:fld id="{DC2C8072-DED3-4FCF-AA45-448FC2FDF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72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  <a:prstGeom prst="rect">
            <a:avLst/>
          </a:prstGeo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/>
          <a:lstStyle/>
          <a:p>
            <a:fld id="{E7865D59-5657-4CF0-9AD8-88C6DB9252CD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/>
          <a:lstStyle/>
          <a:p>
            <a:fld id="{DC2C8072-DED3-4FCF-AA45-448FC2FDF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28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099D7C-1B18-1D7C-E3C5-91AEB5F56E71}"/>
              </a:ext>
            </a:extLst>
          </p:cNvPr>
          <p:cNvSpPr/>
          <p:nvPr userDrawn="1"/>
        </p:nvSpPr>
        <p:spPr>
          <a:xfrm>
            <a:off x="-1273" y="-1"/>
            <a:ext cx="7772400" cy="10066281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6AB662-C87E-2057-5D32-9CE972809AE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254001" y="872185"/>
            <a:ext cx="9740901" cy="8276773"/>
            <a:chOff x="113313" y="53973"/>
            <a:chExt cx="822518" cy="698888"/>
          </a:xfrm>
        </p:grpSpPr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7F00762E-5A6A-6590-8765-FD276012D8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313" y="53973"/>
              <a:ext cx="822518" cy="698888"/>
            </a:xfrm>
            <a:prstGeom prst="triangle">
              <a:avLst/>
            </a:prstGeom>
            <a:solidFill>
              <a:srgbClr val="E7B600">
                <a:alpha val="6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C5F3CE21-FFA6-C014-53BA-1ED60051D5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6196" y="285894"/>
              <a:ext cx="414848" cy="354662"/>
            </a:xfrm>
            <a:prstGeom prst="triangle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D2FAE1DE-43BB-0B4F-0F89-40850320B33F}"/>
              </a:ext>
            </a:extLst>
          </p:cNvPr>
          <p:cNvSpPr/>
          <p:nvPr userDrawn="1"/>
        </p:nvSpPr>
        <p:spPr>
          <a:xfrm>
            <a:off x="0" y="725"/>
            <a:ext cx="7772400" cy="829388"/>
          </a:xfrm>
          <a:prstGeom prst="rect">
            <a:avLst/>
          </a:prstGeom>
          <a:solidFill>
            <a:srgbClr val="28313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2880" rtlCol="0" anchor="ctr"/>
          <a:lstStyle/>
          <a:p>
            <a:pPr algn="r"/>
            <a:endParaRPr lang="en-US" sz="2000" b="1">
              <a:latin typeface="Gordita" pitchFamily="50" charset="0"/>
              <a:ea typeface="Segoe UI Black" panose="020B0A02040204020203" pitchFamily="34" charset="0"/>
              <a:cs typeface="Gordita" pitchFamily="50" charset="0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B2FD6BDD-2FB1-BD60-B9D3-204704C2B2FE}"/>
              </a:ext>
            </a:extLst>
          </p:cNvPr>
          <p:cNvSpPr>
            <a:spLocks noChangeAspect="1"/>
          </p:cNvSpPr>
          <p:nvPr userDrawn="1"/>
        </p:nvSpPr>
        <p:spPr>
          <a:xfrm>
            <a:off x="2308444" y="726"/>
            <a:ext cx="935449" cy="829387"/>
          </a:xfrm>
          <a:prstGeom prst="triangle">
            <a:avLst/>
          </a:prstGeom>
          <a:solidFill>
            <a:srgbClr val="373F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920986-B3E0-8061-8437-7E0B72153119}"/>
              </a:ext>
            </a:extLst>
          </p:cNvPr>
          <p:cNvSpPr/>
          <p:nvPr/>
        </p:nvSpPr>
        <p:spPr>
          <a:xfrm flipH="1">
            <a:off x="-1273" y="-350"/>
            <a:ext cx="2771713" cy="831538"/>
          </a:xfrm>
          <a:prstGeom prst="rect">
            <a:avLst/>
          </a:prstGeom>
          <a:solidFill>
            <a:srgbClr val="373F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091527-4ECA-8BA6-5DE0-E0AF807257EF}"/>
              </a:ext>
            </a:extLst>
          </p:cNvPr>
          <p:cNvSpPr/>
          <p:nvPr userDrawn="1"/>
        </p:nvSpPr>
        <p:spPr>
          <a:xfrm>
            <a:off x="0" y="9148957"/>
            <a:ext cx="7772400" cy="912272"/>
          </a:xfrm>
          <a:prstGeom prst="rect">
            <a:avLst/>
          </a:prstGeom>
          <a:solidFill>
            <a:srgbClr val="28313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2880" rtlCol="0" anchor="ctr"/>
          <a:lstStyle/>
          <a:p>
            <a:pPr algn="r"/>
            <a:endParaRPr lang="en-US" sz="2000" b="1">
              <a:latin typeface="Gordita" pitchFamily="50" charset="0"/>
              <a:ea typeface="Segoe UI Black" panose="020B0A02040204020203" pitchFamily="34" charset="0"/>
              <a:cs typeface="Gordita" pitchFamily="50" charset="0"/>
            </a:endParaRP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2AFC0DBC-5624-CE74-60F2-CA287039DD8C}"/>
              </a:ext>
            </a:extLst>
          </p:cNvPr>
          <p:cNvSpPr>
            <a:spLocks noChangeAspect="1"/>
          </p:cNvSpPr>
          <p:nvPr userDrawn="1"/>
        </p:nvSpPr>
        <p:spPr>
          <a:xfrm>
            <a:off x="3114843" y="9154184"/>
            <a:ext cx="1031334" cy="914400"/>
          </a:xfrm>
          <a:prstGeom prst="triangle">
            <a:avLst/>
          </a:prstGeom>
          <a:solidFill>
            <a:srgbClr val="373F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51A8BE-DCBF-786C-9951-54846E787A02}"/>
              </a:ext>
            </a:extLst>
          </p:cNvPr>
          <p:cNvSpPr/>
          <p:nvPr userDrawn="1"/>
        </p:nvSpPr>
        <p:spPr>
          <a:xfrm>
            <a:off x="3628106" y="9151881"/>
            <a:ext cx="4144486" cy="914400"/>
          </a:xfrm>
          <a:prstGeom prst="rect">
            <a:avLst/>
          </a:prstGeom>
          <a:solidFill>
            <a:srgbClr val="373F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8556C5-CDE7-CA34-1FF5-342C82320BD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843322" y="9152564"/>
            <a:ext cx="928226" cy="788707"/>
            <a:chOff x="113313" y="53973"/>
            <a:chExt cx="822518" cy="698888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C46E44CD-0C12-D377-8DAA-A8EC7D7136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3313" y="53973"/>
              <a:ext cx="822518" cy="698888"/>
            </a:xfrm>
            <a:prstGeom prst="triangle">
              <a:avLst/>
            </a:prstGeom>
            <a:solidFill>
              <a:srgbClr val="2831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291E61E8-647A-F211-55D0-0A9CD6EDDB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6196" y="285894"/>
              <a:ext cx="414848" cy="354662"/>
            </a:xfrm>
            <a:prstGeom prst="triangle">
              <a:avLst/>
            </a:prstGeom>
            <a:solidFill>
              <a:srgbClr val="373F4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3CCD9185-196D-937A-31C8-CF17AD605BA9}"/>
              </a:ext>
            </a:extLst>
          </p:cNvPr>
          <p:cNvSpPr/>
          <p:nvPr userDrawn="1"/>
        </p:nvSpPr>
        <p:spPr>
          <a:xfrm>
            <a:off x="0" y="9944100"/>
            <a:ext cx="7772400" cy="114300"/>
          </a:xfrm>
          <a:prstGeom prst="rect">
            <a:avLst/>
          </a:prstGeom>
          <a:solidFill>
            <a:srgbClr val="E7B600"/>
          </a:solidFill>
          <a:ln>
            <a:solidFill>
              <a:srgbClr val="E7B6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>
                <a:solidFill>
                  <a:schemeClr val="tx1"/>
                </a:solidFill>
              </a:rPr>
              <a:t>Information deemed reliable, but not guaranteed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8BA6A0F-6AB0-1F78-836A-4D02CDB5D4F1}"/>
              </a:ext>
            </a:extLst>
          </p:cNvPr>
          <p:cNvCxnSpPr>
            <a:cxnSpLocks/>
          </p:cNvCxnSpPr>
          <p:nvPr userDrawn="1"/>
        </p:nvCxnSpPr>
        <p:spPr>
          <a:xfrm>
            <a:off x="907346" y="9222908"/>
            <a:ext cx="0" cy="671692"/>
          </a:xfrm>
          <a:prstGeom prst="line">
            <a:avLst/>
          </a:prstGeom>
          <a:ln w="38100">
            <a:solidFill>
              <a:srgbClr val="E7B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853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3" r:id="rId2"/>
    <p:sldLayoutId id="2147483674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2D4B11D-9D8A-1F46-A896-D960D8C3140C}"/>
              </a:ext>
            </a:extLst>
          </p:cNvPr>
          <p:cNvSpPr/>
          <p:nvPr userDrawn="1"/>
        </p:nvSpPr>
        <p:spPr>
          <a:xfrm rot="16200000">
            <a:off x="2292734" y="4573164"/>
            <a:ext cx="10058599" cy="912272"/>
          </a:xfrm>
          <a:prstGeom prst="rect">
            <a:avLst/>
          </a:prstGeom>
          <a:solidFill>
            <a:srgbClr val="28313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2880" rtlCol="0" anchor="ctr"/>
          <a:lstStyle/>
          <a:p>
            <a:pPr algn="r"/>
            <a:endParaRPr lang="en-US" sz="2000" b="1">
              <a:latin typeface="Gordita" pitchFamily="50" charset="0"/>
              <a:ea typeface="Segoe UI Black" panose="020B0A02040204020203" pitchFamily="34" charset="0"/>
              <a:cs typeface="Gordita" pitchFamily="50" charset="0"/>
            </a:endParaRP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0417BE93-A2AE-6840-6589-150AC9120145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6812658" y="5970889"/>
            <a:ext cx="1031334" cy="914400"/>
          </a:xfrm>
          <a:prstGeom prst="triangle">
            <a:avLst/>
          </a:prstGeom>
          <a:solidFill>
            <a:srgbClr val="373F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6CAB91-51DF-5CD6-59B8-93941FA4F560}"/>
              </a:ext>
            </a:extLst>
          </p:cNvPr>
          <p:cNvSpPr/>
          <p:nvPr userDrawn="1"/>
        </p:nvSpPr>
        <p:spPr>
          <a:xfrm rot="16200000">
            <a:off x="4110779" y="2758050"/>
            <a:ext cx="6430486" cy="914400"/>
          </a:xfrm>
          <a:prstGeom prst="rect">
            <a:avLst/>
          </a:prstGeom>
          <a:solidFill>
            <a:srgbClr val="373F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1E7965A-EA4E-35C5-B309-A48F67D97C6A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6799745" y="70786"/>
            <a:ext cx="928226" cy="788707"/>
            <a:chOff x="2138990" y="53973"/>
            <a:chExt cx="822518" cy="698888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5074B0DD-997F-C58A-68D9-420AC6363B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38990" y="53973"/>
              <a:ext cx="822518" cy="698888"/>
            </a:xfrm>
            <a:prstGeom prst="triangle">
              <a:avLst/>
            </a:prstGeom>
            <a:solidFill>
              <a:srgbClr val="28313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52628D48-1C1D-2278-0533-46119921F1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41873" y="285894"/>
              <a:ext cx="414848" cy="354662"/>
            </a:xfrm>
            <a:prstGeom prst="triangle">
              <a:avLst/>
            </a:prstGeom>
            <a:solidFill>
              <a:srgbClr val="373F4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8E15AF1-E0C0-B632-10DF-53607F889B1B}"/>
              </a:ext>
            </a:extLst>
          </p:cNvPr>
          <p:cNvSpPr/>
          <p:nvPr userDrawn="1"/>
        </p:nvSpPr>
        <p:spPr>
          <a:xfrm rot="16200000">
            <a:off x="2695247" y="4972156"/>
            <a:ext cx="10058593" cy="114300"/>
          </a:xfrm>
          <a:prstGeom prst="rect">
            <a:avLst/>
          </a:prstGeom>
          <a:solidFill>
            <a:srgbClr val="E7B600"/>
          </a:solidFill>
          <a:ln>
            <a:solidFill>
              <a:srgbClr val="E7B6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>
                <a:solidFill>
                  <a:schemeClr val="tx1"/>
                </a:solidFill>
              </a:rPr>
              <a:t>Information deemed reliable, but not guaranteed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772365-DCCC-70A6-3C78-0E981E7B1B87}"/>
              </a:ext>
            </a:extLst>
          </p:cNvPr>
          <p:cNvSpPr/>
          <p:nvPr/>
        </p:nvSpPr>
        <p:spPr>
          <a:xfrm rot="16200000">
            <a:off x="-4613456" y="4613867"/>
            <a:ext cx="10057128" cy="829388"/>
          </a:xfrm>
          <a:prstGeom prst="rect">
            <a:avLst/>
          </a:prstGeom>
          <a:solidFill>
            <a:srgbClr val="28313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2880" rtlCol="0" anchor="ctr"/>
          <a:lstStyle/>
          <a:p>
            <a:pPr algn="r"/>
            <a:endParaRPr lang="en-US" sz="2000" b="1">
              <a:latin typeface="Gordita" pitchFamily="50" charset="0"/>
              <a:ea typeface="Segoe UI Black" panose="020B0A02040204020203" pitchFamily="34" charset="0"/>
              <a:cs typeface="Gordita" pitchFamily="50" charset="0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7817C12B-F30A-D477-97CB-E07DBC3EE5C4}"/>
              </a:ext>
            </a:extLst>
          </p:cNvPr>
          <p:cNvSpPr>
            <a:spLocks noChangeAspect="1"/>
          </p:cNvSpPr>
          <p:nvPr userDrawn="1"/>
        </p:nvSpPr>
        <p:spPr>
          <a:xfrm rot="16200000">
            <a:off x="-52548" y="6869611"/>
            <a:ext cx="935449" cy="829387"/>
          </a:xfrm>
          <a:prstGeom prst="triangle">
            <a:avLst/>
          </a:prstGeom>
          <a:solidFill>
            <a:srgbClr val="373F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0D28C95-BBC3-3085-1A9B-69BB3D68B7D1}"/>
              </a:ext>
            </a:extLst>
          </p:cNvPr>
          <p:cNvSpPr/>
          <p:nvPr/>
        </p:nvSpPr>
        <p:spPr>
          <a:xfrm rot="16200000" flipH="1">
            <a:off x="-970680" y="8256774"/>
            <a:ext cx="2771713" cy="831538"/>
          </a:xfrm>
          <a:prstGeom prst="rect">
            <a:avLst/>
          </a:prstGeom>
          <a:solidFill>
            <a:srgbClr val="373F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black and white logo&#10;&#10;Description automatically generated">
            <a:extLst>
              <a:ext uri="{FF2B5EF4-FFF2-40B4-BE49-F238E27FC236}">
                <a16:creationId xmlns:a16="http://schemas.microsoft.com/office/drawing/2014/main" id="{299DE9F9-BF66-699E-E431-00393488393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66166" y="8313613"/>
            <a:ext cx="2537530" cy="698888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5E02104-7797-6E37-4EF3-AF687DD476C5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7273665" y="8791823"/>
            <a:ext cx="0" cy="671692"/>
          </a:xfrm>
          <a:prstGeom prst="line">
            <a:avLst/>
          </a:prstGeom>
          <a:ln w="38100">
            <a:solidFill>
              <a:srgbClr val="E7B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4399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11" Type="http://schemas.openxmlformats.org/officeDocument/2006/relationships/image" Target="../media/image8.sv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svg"/><Relationship Id="rId9" Type="http://schemas.openxmlformats.org/officeDocument/2006/relationships/image" Target="../media/image10.jpeg"/><Relationship Id="rId14" Type="http://schemas.openxmlformats.org/officeDocument/2006/relationships/hyperlink" Target="mailto:sam@assamcompanies.com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hyperlink" Target="mailto:sam@assamcompanies.com" TargetMode="External"/><Relationship Id="rId4" Type="http://schemas.openxmlformats.org/officeDocument/2006/relationships/image" Target="../media/image13.sv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hyperlink" Target="mailto:sam@assamcompanies.com" TargetMode="External"/><Relationship Id="rId4" Type="http://schemas.openxmlformats.org/officeDocument/2006/relationships/image" Target="../media/image13.sv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21" Type="http://schemas.openxmlformats.org/officeDocument/2006/relationships/image" Target="../media/image34.png"/><Relationship Id="rId34" Type="http://schemas.openxmlformats.org/officeDocument/2006/relationships/image" Target="../media/image46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33" Type="http://schemas.openxmlformats.org/officeDocument/2006/relationships/image" Target="../media/image45.png"/><Relationship Id="rId38" Type="http://schemas.openxmlformats.org/officeDocument/2006/relationships/hyperlink" Target="mailto:sam@assamcompanies.com" TargetMode="External"/><Relationship Id="rId2" Type="http://schemas.openxmlformats.org/officeDocument/2006/relationships/hyperlink" Target="https://maps.app.goo.gl/TkEPixajybScsRv6A" TargetMode="Externa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29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24" Type="http://schemas.openxmlformats.org/officeDocument/2006/relationships/image" Target="../media/image37.jpeg"/><Relationship Id="rId32" Type="http://schemas.openxmlformats.org/officeDocument/2006/relationships/image" Target="../media/image44.png"/><Relationship Id="rId37" Type="http://schemas.openxmlformats.org/officeDocument/2006/relationships/image" Target="../media/image11.png"/><Relationship Id="rId5" Type="http://schemas.openxmlformats.org/officeDocument/2006/relationships/image" Target="../media/image19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microsoft.com/office/2007/relationships/hdphoto" Target="../media/hdphoto2.wdp"/><Relationship Id="rId36" Type="http://schemas.openxmlformats.org/officeDocument/2006/relationships/image" Target="../media/image48.svg"/><Relationship Id="rId10" Type="http://schemas.microsoft.com/office/2007/relationships/hdphoto" Target="../media/hdphoto1.wdp"/><Relationship Id="rId19" Type="http://schemas.openxmlformats.org/officeDocument/2006/relationships/image" Target="../media/image32.png"/><Relationship Id="rId31" Type="http://schemas.openxmlformats.org/officeDocument/2006/relationships/image" Target="../media/image4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2.png"/><Relationship Id="rId35" Type="http://schemas.openxmlformats.org/officeDocument/2006/relationships/image" Target="../media/image47.png"/><Relationship Id="rId8" Type="http://schemas.openxmlformats.org/officeDocument/2006/relationships/image" Target="../media/image22.png"/><Relationship Id="rId3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9.pn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12" Type="http://schemas.openxmlformats.org/officeDocument/2006/relationships/image" Target="../media/image5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png"/><Relationship Id="rId5" Type="http://schemas.openxmlformats.org/officeDocument/2006/relationships/image" Target="../media/image51.jpeg"/><Relationship Id="rId15" Type="http://schemas.openxmlformats.org/officeDocument/2006/relationships/hyperlink" Target="mailto:sam@assamcompanies.com" TargetMode="External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Parallelogram 1078">
            <a:extLst>
              <a:ext uri="{FF2B5EF4-FFF2-40B4-BE49-F238E27FC236}">
                <a16:creationId xmlns:a16="http://schemas.microsoft.com/office/drawing/2014/main" id="{98D9909A-6964-98A8-A163-B3439D2C93CA}"/>
              </a:ext>
            </a:extLst>
          </p:cNvPr>
          <p:cNvSpPr/>
          <p:nvPr/>
        </p:nvSpPr>
        <p:spPr>
          <a:xfrm>
            <a:off x="5517788" y="5744036"/>
            <a:ext cx="1828800" cy="45719"/>
          </a:xfrm>
          <a:prstGeom prst="parallelogram">
            <a:avLst>
              <a:gd name="adj" fmla="val 55980"/>
            </a:avLst>
          </a:prstGeom>
          <a:solidFill>
            <a:srgbClr val="E7B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8" name="Oval 1067">
            <a:extLst>
              <a:ext uri="{FF2B5EF4-FFF2-40B4-BE49-F238E27FC236}">
                <a16:creationId xmlns:a16="http://schemas.microsoft.com/office/drawing/2014/main" id="{AAFF0EA7-68C1-BB64-E41B-B273452765CD}"/>
              </a:ext>
            </a:extLst>
          </p:cNvPr>
          <p:cNvSpPr/>
          <p:nvPr/>
        </p:nvSpPr>
        <p:spPr>
          <a:xfrm>
            <a:off x="5013148" y="5398373"/>
            <a:ext cx="544937" cy="548640"/>
          </a:xfrm>
          <a:prstGeom prst="ellipse">
            <a:avLst/>
          </a:prstGeom>
          <a:solidFill>
            <a:srgbClr val="E7B600"/>
          </a:solidFill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8" name="Graphic 1077">
            <a:extLst>
              <a:ext uri="{FF2B5EF4-FFF2-40B4-BE49-F238E27FC236}">
                <a16:creationId xmlns:a16="http://schemas.microsoft.com/office/drawing/2014/main" id="{E7CF2871-0039-CEA3-91DB-765497DDF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079799" y="5456079"/>
            <a:ext cx="409766" cy="409766"/>
          </a:xfrm>
          <a:prstGeom prst="rect">
            <a:avLst/>
          </a:prstGeom>
        </p:spPr>
      </p:pic>
      <p:sp>
        <p:nvSpPr>
          <p:cNvPr id="1069" name="Parallelogram 1068">
            <a:extLst>
              <a:ext uri="{FF2B5EF4-FFF2-40B4-BE49-F238E27FC236}">
                <a16:creationId xmlns:a16="http://schemas.microsoft.com/office/drawing/2014/main" id="{ADD02F30-F409-D51A-78EB-C80A34AB248C}"/>
              </a:ext>
            </a:extLst>
          </p:cNvPr>
          <p:cNvSpPr/>
          <p:nvPr/>
        </p:nvSpPr>
        <p:spPr>
          <a:xfrm>
            <a:off x="3131114" y="5744036"/>
            <a:ext cx="1828800" cy="45719"/>
          </a:xfrm>
          <a:prstGeom prst="parallelogram">
            <a:avLst>
              <a:gd name="adj" fmla="val 55980"/>
            </a:avLst>
          </a:prstGeom>
          <a:solidFill>
            <a:srgbClr val="E7B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0" name="TextBox 1069">
            <a:extLst>
              <a:ext uri="{FF2B5EF4-FFF2-40B4-BE49-F238E27FC236}">
                <a16:creationId xmlns:a16="http://schemas.microsoft.com/office/drawing/2014/main" id="{0410B7FB-F0D6-217C-307B-9C025EBE0253}"/>
              </a:ext>
            </a:extLst>
          </p:cNvPr>
          <p:cNvSpPr txBox="1"/>
          <p:nvPr/>
        </p:nvSpPr>
        <p:spPr>
          <a:xfrm>
            <a:off x="3104551" y="5370979"/>
            <a:ext cx="151754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>
                <a:solidFill>
                  <a:srgbClr val="191F25"/>
                </a:solidFill>
                <a:latin typeface="Gordita Black" pitchFamily="50" charset="0"/>
                <a:cs typeface="Gordita Black" pitchFamily="50" charset="0"/>
              </a:rPr>
              <a:t>Price</a:t>
            </a:r>
            <a:endParaRPr lang="en-US" sz="2400">
              <a:solidFill>
                <a:srgbClr val="28313A"/>
              </a:solidFill>
              <a:latin typeface="Gordita Black" pitchFamily="50" charset="0"/>
              <a:cs typeface="Gordita Black" pitchFamily="50" charset="0"/>
            </a:endParaRPr>
          </a:p>
        </p:txBody>
      </p:sp>
      <p:sp>
        <p:nvSpPr>
          <p:cNvPr id="1071" name="Oval 1070">
            <a:extLst>
              <a:ext uri="{FF2B5EF4-FFF2-40B4-BE49-F238E27FC236}">
                <a16:creationId xmlns:a16="http://schemas.microsoft.com/office/drawing/2014/main" id="{318128CC-038C-708F-8682-6CFBFE56384F}"/>
              </a:ext>
            </a:extLst>
          </p:cNvPr>
          <p:cNvSpPr/>
          <p:nvPr/>
        </p:nvSpPr>
        <p:spPr>
          <a:xfrm>
            <a:off x="2650827" y="5398373"/>
            <a:ext cx="544937" cy="548640"/>
          </a:xfrm>
          <a:prstGeom prst="ellipse">
            <a:avLst/>
          </a:prstGeom>
          <a:solidFill>
            <a:srgbClr val="E7B600"/>
          </a:solidFill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7" name="Graphic 1076">
            <a:extLst>
              <a:ext uri="{FF2B5EF4-FFF2-40B4-BE49-F238E27FC236}">
                <a16:creationId xmlns:a16="http://schemas.microsoft.com/office/drawing/2014/main" id="{98455177-639B-8CF4-4CCA-0D33FEED80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715985" y="5463699"/>
            <a:ext cx="409766" cy="409766"/>
          </a:xfrm>
          <a:prstGeom prst="rect">
            <a:avLst/>
          </a:prstGeom>
        </p:spPr>
      </p:pic>
      <p:sp>
        <p:nvSpPr>
          <p:cNvPr id="1072" name="Parallelogram 1071">
            <a:extLst>
              <a:ext uri="{FF2B5EF4-FFF2-40B4-BE49-F238E27FC236}">
                <a16:creationId xmlns:a16="http://schemas.microsoft.com/office/drawing/2014/main" id="{4E5F85D0-A110-8C40-A86F-D58A3D3B36DB}"/>
              </a:ext>
            </a:extLst>
          </p:cNvPr>
          <p:cNvSpPr/>
          <p:nvPr/>
        </p:nvSpPr>
        <p:spPr>
          <a:xfrm>
            <a:off x="744440" y="5744036"/>
            <a:ext cx="1828800" cy="45719"/>
          </a:xfrm>
          <a:prstGeom prst="parallelogram">
            <a:avLst>
              <a:gd name="adj" fmla="val 55980"/>
            </a:avLst>
          </a:prstGeom>
          <a:solidFill>
            <a:srgbClr val="E7B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3" name="Oval 1072">
            <a:extLst>
              <a:ext uri="{FF2B5EF4-FFF2-40B4-BE49-F238E27FC236}">
                <a16:creationId xmlns:a16="http://schemas.microsoft.com/office/drawing/2014/main" id="{CD9B2207-167B-6248-4500-5AA809A72DD6}"/>
              </a:ext>
            </a:extLst>
          </p:cNvPr>
          <p:cNvSpPr/>
          <p:nvPr/>
        </p:nvSpPr>
        <p:spPr>
          <a:xfrm>
            <a:off x="243269" y="5398373"/>
            <a:ext cx="544937" cy="548640"/>
          </a:xfrm>
          <a:prstGeom prst="ellipse">
            <a:avLst/>
          </a:prstGeom>
          <a:solidFill>
            <a:srgbClr val="E7B600"/>
          </a:solidFill>
          <a:ln>
            <a:solidFill>
              <a:srgbClr val="ECECE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5" name="Graphic 1074" descr="Triangle Ruler with solid fill">
            <a:extLst>
              <a:ext uri="{FF2B5EF4-FFF2-40B4-BE49-F238E27FC236}">
                <a16:creationId xmlns:a16="http://schemas.microsoft.com/office/drawing/2014/main" id="{44A927BF-8E52-2A63-F864-354C68D3DF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3410" y="5478766"/>
            <a:ext cx="378469" cy="378469"/>
          </a:xfrm>
          <a:prstGeom prst="rect">
            <a:avLst/>
          </a:prstGeom>
        </p:spPr>
      </p:pic>
      <p:sp>
        <p:nvSpPr>
          <p:cNvPr id="1076" name="TextBox 1075">
            <a:extLst>
              <a:ext uri="{FF2B5EF4-FFF2-40B4-BE49-F238E27FC236}">
                <a16:creationId xmlns:a16="http://schemas.microsoft.com/office/drawing/2014/main" id="{75EE8246-368B-2E51-3ADD-42139F432AD5}"/>
              </a:ext>
            </a:extLst>
          </p:cNvPr>
          <p:cNvSpPr txBox="1"/>
          <p:nvPr/>
        </p:nvSpPr>
        <p:spPr>
          <a:xfrm>
            <a:off x="717877" y="5370979"/>
            <a:ext cx="151754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>
                <a:solidFill>
                  <a:srgbClr val="191F25"/>
                </a:solidFill>
                <a:latin typeface="Gordita Black" pitchFamily="50" charset="0"/>
                <a:cs typeface="Gordita Black" pitchFamily="50" charset="0"/>
              </a:rPr>
              <a:t>Size</a:t>
            </a:r>
            <a:r>
              <a:rPr lang="en-US" sz="2400">
                <a:solidFill>
                  <a:srgbClr val="28313A"/>
                </a:solidFill>
                <a:latin typeface="Gordita Black" pitchFamily="50" charset="0"/>
                <a:cs typeface="Gordita Black" pitchFamily="50" charset="0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7A6A03-1A5F-2625-E382-FC8BE11EB7F5}"/>
              </a:ext>
            </a:extLst>
          </p:cNvPr>
          <p:cNvSpPr/>
          <p:nvPr/>
        </p:nvSpPr>
        <p:spPr>
          <a:xfrm>
            <a:off x="2897014" y="1692"/>
            <a:ext cx="4875386" cy="82938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2880" rtlCol="0" anchor="ctr"/>
          <a:lstStyle/>
          <a:p>
            <a:pPr algn="r"/>
            <a:r>
              <a:rPr lang="en-US" sz="2000" b="1">
                <a:latin typeface="Gordita" pitchFamily="50" charset="0"/>
                <a:ea typeface="Segoe UI Black" panose="020B0A02040204020203" pitchFamily="34" charset="0"/>
                <a:cs typeface="Gordita" pitchFamily="50" charset="0"/>
              </a:rPr>
              <a:t>The Shoppes at 57</a:t>
            </a:r>
            <a:r>
              <a:rPr lang="en-US" sz="2000" b="1" baseline="30000">
                <a:latin typeface="Gordita" pitchFamily="50" charset="0"/>
                <a:ea typeface="Segoe UI Black" panose="020B0A02040204020203" pitchFamily="34" charset="0"/>
                <a:cs typeface="Gordita" pitchFamily="50" charset="0"/>
              </a:rPr>
              <a:t>th</a:t>
            </a:r>
            <a:r>
              <a:rPr lang="en-US" sz="2000" b="1">
                <a:latin typeface="Gordita" pitchFamily="50" charset="0"/>
                <a:ea typeface="Segoe UI Black" panose="020B0A02040204020203" pitchFamily="34" charset="0"/>
                <a:cs typeface="Gordita" pitchFamily="50" charset="0"/>
              </a:rPr>
              <a:t> and Louise</a:t>
            </a:r>
          </a:p>
          <a:p>
            <a:pPr algn="r"/>
            <a:r>
              <a:rPr lang="en-US" sz="2000" b="1">
                <a:latin typeface="Gordita" pitchFamily="50" charset="0"/>
                <a:ea typeface="Segoe UI Black" panose="020B0A02040204020203" pitchFamily="34" charset="0"/>
                <a:cs typeface="Gordita" pitchFamily="50" charset="0"/>
              </a:rPr>
              <a:t>Office | Retail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B4F54C-04EF-4832-7262-1CD9F522263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" b="363"/>
          <a:stretch/>
        </p:blipFill>
        <p:spPr>
          <a:xfrm>
            <a:off x="0" y="831080"/>
            <a:ext cx="7772400" cy="4334725"/>
          </a:xfrm>
          <a:prstGeom prst="rect">
            <a:avLst/>
          </a:prstGeom>
        </p:spPr>
      </p:pic>
      <p:sp>
        <p:nvSpPr>
          <p:cNvPr id="1024" name="Rectangle 1023">
            <a:extLst>
              <a:ext uri="{FF2B5EF4-FFF2-40B4-BE49-F238E27FC236}">
                <a16:creationId xmlns:a16="http://schemas.microsoft.com/office/drawing/2014/main" id="{1B29A893-516D-1FE0-181A-5B1A25440D6F}"/>
              </a:ext>
            </a:extLst>
          </p:cNvPr>
          <p:cNvSpPr/>
          <p:nvPr/>
        </p:nvSpPr>
        <p:spPr>
          <a:xfrm>
            <a:off x="-1273" y="5165805"/>
            <a:ext cx="7772400" cy="45719"/>
          </a:xfrm>
          <a:prstGeom prst="rect">
            <a:avLst/>
          </a:prstGeom>
          <a:solidFill>
            <a:srgbClr val="2831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" name="Parallelogram 1024">
            <a:extLst>
              <a:ext uri="{FF2B5EF4-FFF2-40B4-BE49-F238E27FC236}">
                <a16:creationId xmlns:a16="http://schemas.microsoft.com/office/drawing/2014/main" id="{0C90B0C0-7917-D3FB-B292-ED2BF48B4516}"/>
              </a:ext>
            </a:extLst>
          </p:cNvPr>
          <p:cNvSpPr/>
          <p:nvPr/>
        </p:nvSpPr>
        <p:spPr>
          <a:xfrm>
            <a:off x="5372100" y="4696657"/>
            <a:ext cx="2761462" cy="404479"/>
          </a:xfrm>
          <a:prstGeom prst="parallelogram">
            <a:avLst>
              <a:gd name="adj" fmla="val 57157"/>
            </a:avLst>
          </a:prstGeom>
          <a:solidFill>
            <a:srgbClr val="2831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00" b="1">
                <a:latin typeface="Gordita" pitchFamily="50" charset="0"/>
                <a:cs typeface="Gordita" pitchFamily="50" charset="0"/>
              </a:rPr>
              <a:t>3605 W 57th St </a:t>
            </a:r>
          </a:p>
          <a:p>
            <a:pPr algn="r"/>
            <a:r>
              <a:rPr lang="en-US" sz="1000" b="1">
                <a:latin typeface="Gordita" pitchFamily="50" charset="0"/>
                <a:cs typeface="Gordita" pitchFamily="50" charset="0"/>
              </a:rPr>
              <a:t>Sioux Falls, SD 57108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8455D0A-8A99-DDC3-E9C5-93593911A49F}"/>
              </a:ext>
            </a:extLst>
          </p:cNvPr>
          <p:cNvSpPr txBox="1"/>
          <p:nvPr/>
        </p:nvSpPr>
        <p:spPr>
          <a:xfrm>
            <a:off x="125301" y="5927065"/>
            <a:ext cx="2771713" cy="98488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endParaRPr lang="en-US" sz="1200">
              <a:solidFill>
                <a:srgbClr val="191F25"/>
              </a:solidFill>
              <a:latin typeface="Gordita" pitchFamily="50" charset="0"/>
              <a:cs typeface="Gordita" pitchFamily="50" charset="0"/>
            </a:endParaRPr>
          </a:p>
          <a:p>
            <a:pPr algn="ctr"/>
            <a:r>
              <a:rPr lang="en-US" sz="2800" b="1">
                <a:solidFill>
                  <a:srgbClr val="191F25"/>
                </a:solidFill>
                <a:latin typeface="Gordita" pitchFamily="50" charset="0"/>
                <a:cs typeface="Gordita" pitchFamily="50" charset="0"/>
              </a:rPr>
              <a:t>1,500-3,000</a:t>
            </a:r>
          </a:p>
          <a:p>
            <a:pPr algn="ctr"/>
            <a:r>
              <a:rPr lang="en-US" sz="900">
                <a:solidFill>
                  <a:srgbClr val="191F25"/>
                </a:solidFill>
                <a:latin typeface="Gordita" pitchFamily="50" charset="0"/>
                <a:cs typeface="Gordita" pitchFamily="50" charset="0"/>
              </a:rPr>
              <a:t>Square Feet +/-</a:t>
            </a:r>
          </a:p>
          <a:p>
            <a:pPr algn="ctr"/>
            <a:r>
              <a:rPr lang="en-US" sz="900">
                <a:solidFill>
                  <a:srgbClr val="191F25"/>
                </a:solidFill>
                <a:latin typeface="Gordita" pitchFamily="50" charset="0"/>
                <a:cs typeface="Gordita" pitchFamily="50" charset="0"/>
              </a:rPr>
              <a:t>Owner will subdivide</a:t>
            </a:r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D8592D43-220A-8732-62A8-E626A57F4ADC}"/>
              </a:ext>
            </a:extLst>
          </p:cNvPr>
          <p:cNvSpPr txBox="1"/>
          <p:nvPr/>
        </p:nvSpPr>
        <p:spPr>
          <a:xfrm>
            <a:off x="3053870" y="5934760"/>
            <a:ext cx="1906044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200">
                <a:solidFill>
                  <a:srgbClr val="191F25"/>
                </a:solidFill>
                <a:latin typeface="Gordita" pitchFamily="50" charset="0"/>
                <a:cs typeface="Gordita" pitchFamily="50" charset="0"/>
              </a:rPr>
              <a:t>Base Rent: </a:t>
            </a:r>
          </a:p>
          <a:p>
            <a:pPr algn="ctr"/>
            <a:r>
              <a:rPr lang="en-US" sz="2400" b="1">
                <a:solidFill>
                  <a:srgbClr val="191F25"/>
                </a:solidFill>
                <a:latin typeface="Gordita" pitchFamily="50" charset="0"/>
                <a:cs typeface="Gordita" pitchFamily="50" charset="0"/>
              </a:rPr>
              <a:t>$ 17.50 to $19.50 PSF</a:t>
            </a:r>
            <a:r>
              <a:rPr lang="en-US" sz="1100">
                <a:solidFill>
                  <a:srgbClr val="191F25"/>
                </a:solidFill>
                <a:latin typeface="Gordita" pitchFamily="50" charset="0"/>
                <a:cs typeface="Gordita" pitchFamily="50" charset="0"/>
              </a:rPr>
              <a:t> </a:t>
            </a:r>
          </a:p>
          <a:p>
            <a:pPr algn="ctr"/>
            <a:r>
              <a:rPr lang="en-US" sz="1000">
                <a:solidFill>
                  <a:srgbClr val="191F25"/>
                </a:solidFill>
                <a:latin typeface="Gordita" pitchFamily="50" charset="0"/>
                <a:cs typeface="Gordita" pitchFamily="50" charset="0"/>
              </a:rPr>
              <a:t>NNN: $6.80 PSF</a:t>
            </a:r>
          </a:p>
        </p:txBody>
      </p:sp>
      <p:sp>
        <p:nvSpPr>
          <p:cNvPr id="1037" name="TextBox 1036">
            <a:extLst>
              <a:ext uri="{FF2B5EF4-FFF2-40B4-BE49-F238E27FC236}">
                <a16:creationId xmlns:a16="http://schemas.microsoft.com/office/drawing/2014/main" id="{6B08B08B-A24E-22A4-F5D1-4C95EDF7FC35}"/>
              </a:ext>
            </a:extLst>
          </p:cNvPr>
          <p:cNvSpPr txBox="1"/>
          <p:nvPr/>
        </p:nvSpPr>
        <p:spPr>
          <a:xfrm>
            <a:off x="5535292" y="5903982"/>
            <a:ext cx="1618216" cy="10156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endParaRPr lang="en-US" sz="1200">
              <a:solidFill>
                <a:srgbClr val="191F25"/>
              </a:solidFill>
              <a:latin typeface="Gordita" pitchFamily="50" charset="0"/>
              <a:cs typeface="Gordita" pitchFamily="50" charset="0"/>
            </a:endParaRPr>
          </a:p>
          <a:p>
            <a:pPr algn="ctr"/>
            <a:r>
              <a:rPr lang="en-US" sz="2800" b="1">
                <a:solidFill>
                  <a:srgbClr val="191F25"/>
                </a:solidFill>
                <a:latin typeface="Gordita" pitchFamily="50" charset="0"/>
                <a:cs typeface="Gordita" pitchFamily="50" charset="0"/>
              </a:rPr>
              <a:t>C-3</a:t>
            </a:r>
          </a:p>
          <a:p>
            <a:pPr algn="ctr"/>
            <a:r>
              <a:rPr lang="en-US" sz="1000">
                <a:solidFill>
                  <a:srgbClr val="191F25"/>
                </a:solidFill>
                <a:latin typeface="Gordita" pitchFamily="50" charset="0"/>
                <a:cs typeface="Gordita" pitchFamily="50" charset="0"/>
              </a:rPr>
              <a:t>Community </a:t>
            </a:r>
          </a:p>
          <a:p>
            <a:pPr algn="ctr"/>
            <a:r>
              <a:rPr lang="en-US" sz="1000">
                <a:solidFill>
                  <a:srgbClr val="191F25"/>
                </a:solidFill>
                <a:latin typeface="Gordita" pitchFamily="50" charset="0"/>
                <a:cs typeface="Gordita" pitchFamily="50" charset="0"/>
              </a:rPr>
              <a:t>Commercial</a:t>
            </a:r>
          </a:p>
        </p:txBody>
      </p:sp>
      <p:sp>
        <p:nvSpPr>
          <p:cNvPr id="1041" name="Oval 1040">
            <a:extLst>
              <a:ext uri="{FF2B5EF4-FFF2-40B4-BE49-F238E27FC236}">
                <a16:creationId xmlns:a16="http://schemas.microsoft.com/office/drawing/2014/main" id="{ACCEA25D-428D-2E1A-3B53-6BA882EA8BAE}"/>
              </a:ext>
            </a:extLst>
          </p:cNvPr>
          <p:cNvSpPr/>
          <p:nvPr/>
        </p:nvSpPr>
        <p:spPr>
          <a:xfrm>
            <a:off x="6486525" y="5638165"/>
            <a:ext cx="207733" cy="159670"/>
          </a:xfrm>
          <a:prstGeom prst="ellipse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2" name="TextBox 1041">
            <a:extLst>
              <a:ext uri="{FF2B5EF4-FFF2-40B4-BE49-F238E27FC236}">
                <a16:creationId xmlns:a16="http://schemas.microsoft.com/office/drawing/2014/main" id="{F973CEA9-7E3F-A8E9-1970-92B209A7C0B6}"/>
              </a:ext>
            </a:extLst>
          </p:cNvPr>
          <p:cNvSpPr txBox="1"/>
          <p:nvPr/>
        </p:nvSpPr>
        <p:spPr>
          <a:xfrm>
            <a:off x="371681" y="7510487"/>
            <a:ext cx="7027133" cy="1384995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8313A"/>
                </a:solidFill>
                <a:latin typeface="Gordita" pitchFamily="50" charset="0"/>
                <a:cs typeface="Gordita" pitchFamily="50" charset="0"/>
              </a:rPr>
              <a:t>Vanilla shell space ready for tenant build out specifications and requests, with pylon signage available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8313A"/>
                </a:solidFill>
                <a:latin typeface="Gordita" pitchFamily="50" charset="0"/>
                <a:cs typeface="Gordita" pitchFamily="50" charset="0"/>
              </a:rPr>
              <a:t>Less than a mile away from the Empire Mall and the surrounding shops and retail centers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8313A"/>
                </a:solidFill>
                <a:latin typeface="Gordita" pitchFamily="50" charset="0"/>
                <a:cs typeface="Gordita" pitchFamily="50" charset="0"/>
              </a:rPr>
              <a:t>Directly 1-mile north of expanding Avera’s Specialty Hospital and rapidly developing southwest Sioux Falls area with ample hotels and businesses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8313A"/>
                </a:solidFill>
                <a:latin typeface="Gordita" pitchFamily="50" charset="0"/>
                <a:cs typeface="Gordita" pitchFamily="50" charset="0"/>
              </a:rPr>
              <a:t>Nearby include </a:t>
            </a:r>
            <a:r>
              <a:rPr lang="en-US" sz="1200">
                <a:solidFill>
                  <a:srgbClr val="28313A"/>
                </a:solidFill>
                <a:latin typeface="Gordita" pitchFamily="50" charset="0"/>
                <a:cs typeface="Gordita" pitchFamily="50" charset="0"/>
              </a:rPr>
              <a:t>Healing Touch </a:t>
            </a:r>
            <a:r>
              <a:rPr lang="en-US" sz="1200" dirty="0">
                <a:solidFill>
                  <a:srgbClr val="28313A"/>
                </a:solidFill>
                <a:latin typeface="Gordita" pitchFamily="50" charset="0"/>
                <a:cs typeface="Gordita" pitchFamily="50" charset="0"/>
              </a:rPr>
              <a:t>Massage, First Interstate Bank, Honey Baked Ham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8313A"/>
                </a:solidFill>
                <a:latin typeface="Gordita" pitchFamily="50" charset="0"/>
                <a:cs typeface="Gordita" pitchFamily="50" charset="0"/>
              </a:rPr>
              <a:t>Tenant improvement allowance available for qualified Tenants</a:t>
            </a:r>
          </a:p>
        </p:txBody>
      </p:sp>
      <p:sp>
        <p:nvSpPr>
          <p:cNvPr id="1043" name="Parallelogram 1042">
            <a:extLst>
              <a:ext uri="{FF2B5EF4-FFF2-40B4-BE49-F238E27FC236}">
                <a16:creationId xmlns:a16="http://schemas.microsoft.com/office/drawing/2014/main" id="{19BB5E98-47DE-FDBD-37E8-C7675ED45D04}"/>
              </a:ext>
            </a:extLst>
          </p:cNvPr>
          <p:cNvSpPr/>
          <p:nvPr/>
        </p:nvSpPr>
        <p:spPr>
          <a:xfrm>
            <a:off x="380549" y="7419453"/>
            <a:ext cx="7011302" cy="75456"/>
          </a:xfrm>
          <a:prstGeom prst="parallelogram">
            <a:avLst>
              <a:gd name="adj" fmla="val 55980"/>
            </a:avLst>
          </a:prstGeom>
          <a:solidFill>
            <a:srgbClr val="E7B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id="{C97A6FD0-93BF-337C-A7A3-7E7BC9D0E2E3}"/>
              </a:ext>
            </a:extLst>
          </p:cNvPr>
          <p:cNvSpPr txBox="1"/>
          <p:nvPr/>
        </p:nvSpPr>
        <p:spPr>
          <a:xfrm>
            <a:off x="843387" y="6940525"/>
            <a:ext cx="6083193" cy="507831"/>
          </a:xfrm>
          <a:prstGeom prst="rect">
            <a:avLst/>
          </a:prstGeom>
          <a:noFill/>
        </p:spPr>
        <p:txBody>
          <a:bodyPr wrap="square" tIns="91440" rtlCol="0" anchor="ctr">
            <a:spAutoFit/>
          </a:bodyPr>
          <a:lstStyle/>
          <a:p>
            <a:r>
              <a:rPr lang="en-US" sz="2400">
                <a:solidFill>
                  <a:srgbClr val="191F25"/>
                </a:solidFill>
                <a:latin typeface="Gordita Black" pitchFamily="50" charset="0"/>
                <a:cs typeface="Gordita Black" pitchFamily="50" charset="0"/>
              </a:rPr>
              <a:t>Space Summary</a:t>
            </a:r>
            <a:endParaRPr lang="en-US">
              <a:solidFill>
                <a:srgbClr val="191F25"/>
              </a:solidFill>
              <a:latin typeface="Gordita Black" pitchFamily="50" charset="0"/>
              <a:cs typeface="Gordita Black" pitchFamily="50" charset="0"/>
            </a:endParaRPr>
          </a:p>
        </p:txBody>
      </p:sp>
      <p:pic>
        <p:nvPicPr>
          <p:cNvPr id="1045" name="Graphic 1044">
            <a:extLst>
              <a:ext uri="{FF2B5EF4-FFF2-40B4-BE49-F238E27FC236}">
                <a16:creationId xmlns:a16="http://schemas.microsoft.com/office/drawing/2014/main" id="{F3400F3C-13E0-C82F-F1B1-D80CBB3678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458252" y="7000123"/>
            <a:ext cx="434342" cy="434342"/>
          </a:xfrm>
          <a:prstGeom prst="rect">
            <a:avLst/>
          </a:prstGeom>
        </p:spPr>
      </p:pic>
      <p:sp>
        <p:nvSpPr>
          <p:cNvPr id="1074" name="Rectangle 1073">
            <a:extLst>
              <a:ext uri="{FF2B5EF4-FFF2-40B4-BE49-F238E27FC236}">
                <a16:creationId xmlns:a16="http://schemas.microsoft.com/office/drawing/2014/main" id="{1127A8C3-6ADC-A4FF-2C88-A5510F79F635}"/>
              </a:ext>
            </a:extLst>
          </p:cNvPr>
          <p:cNvSpPr/>
          <p:nvPr/>
        </p:nvSpPr>
        <p:spPr>
          <a:xfrm>
            <a:off x="-1273" y="5165805"/>
            <a:ext cx="7772400" cy="45719"/>
          </a:xfrm>
          <a:prstGeom prst="rect">
            <a:avLst/>
          </a:prstGeom>
          <a:solidFill>
            <a:srgbClr val="2831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2" name="TextBox 1081">
            <a:extLst>
              <a:ext uri="{FF2B5EF4-FFF2-40B4-BE49-F238E27FC236}">
                <a16:creationId xmlns:a16="http://schemas.microsoft.com/office/drawing/2014/main" id="{5B100DBC-FBC0-2279-C325-F1F0C77D7A43}"/>
              </a:ext>
            </a:extLst>
          </p:cNvPr>
          <p:cNvSpPr txBox="1"/>
          <p:nvPr/>
        </p:nvSpPr>
        <p:spPr>
          <a:xfrm>
            <a:off x="5491225" y="5370979"/>
            <a:ext cx="151754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>
                <a:solidFill>
                  <a:srgbClr val="191F25"/>
                </a:solidFill>
                <a:latin typeface="Gordita Black" pitchFamily="50" charset="0"/>
                <a:cs typeface="Gordita Black" pitchFamily="50" charset="0"/>
              </a:rPr>
              <a:t>Zoning</a:t>
            </a:r>
            <a:r>
              <a:rPr lang="en-US" sz="2400">
                <a:solidFill>
                  <a:srgbClr val="28313A"/>
                </a:solidFill>
                <a:latin typeface="Gordita Black" pitchFamily="50" charset="0"/>
                <a:cs typeface="Gordita Black" pitchFamily="50" charset="0"/>
              </a:rPr>
              <a:t> </a:t>
            </a: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213D6420-901B-57BC-6E09-8330051F64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1" y="54432"/>
            <a:ext cx="2537530" cy="6988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CBB5AE-A81F-8177-37A8-5C5065CC51B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855" y="9222908"/>
            <a:ext cx="671692" cy="671692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24EE2E-5D9E-83AF-C95E-5A3A9009C0D9}"/>
              </a:ext>
            </a:extLst>
          </p:cNvPr>
          <p:cNvSpPr txBox="1"/>
          <p:nvPr/>
        </p:nvSpPr>
        <p:spPr>
          <a:xfrm>
            <a:off x="892594" y="9247131"/>
            <a:ext cx="3656546" cy="6232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50" b="1">
                <a:solidFill>
                  <a:schemeClr val="bg1"/>
                </a:solidFill>
                <a:latin typeface="Gordita" pitchFamily="50" charset="0"/>
                <a:cs typeface="Gordita" pitchFamily="50" charset="0"/>
              </a:rPr>
              <a:t>Samuel R. Assam | President</a:t>
            </a:r>
          </a:p>
          <a:p>
            <a:r>
              <a:rPr lang="en-US" sz="800" b="1">
                <a:solidFill>
                  <a:srgbClr val="E7B600"/>
                </a:solidFill>
                <a:latin typeface="Gordita" pitchFamily="50" charset="0"/>
                <a:cs typeface="Gordita" pitchFamily="50" charset="0"/>
              </a:rPr>
              <a:t>Phone:</a:t>
            </a:r>
            <a:r>
              <a:rPr lang="en-US" sz="800" i="1">
                <a:solidFill>
                  <a:srgbClr val="E7B600"/>
                </a:solidFill>
                <a:latin typeface="Gordita" pitchFamily="50" charset="0"/>
                <a:cs typeface="Gordita" pitchFamily="50" charset="0"/>
              </a:rPr>
              <a:t> </a:t>
            </a:r>
            <a:r>
              <a:rPr lang="en-US" sz="800">
                <a:solidFill>
                  <a:schemeClr val="bg1"/>
                </a:solidFill>
                <a:latin typeface="Gordita" pitchFamily="50" charset="0"/>
                <a:cs typeface="Gordita" pitchFamily="50" charset="0"/>
              </a:rPr>
              <a:t>(605) 334-8040</a:t>
            </a:r>
          </a:p>
          <a:p>
            <a:r>
              <a:rPr lang="en-US" sz="800" b="1">
                <a:solidFill>
                  <a:srgbClr val="E7B600"/>
                </a:solidFill>
                <a:latin typeface="Gordita" pitchFamily="50" charset="0"/>
                <a:cs typeface="Gordita" pitchFamily="50" charset="0"/>
              </a:rPr>
              <a:t>Email: </a:t>
            </a:r>
            <a:r>
              <a:rPr lang="en-US" sz="800">
                <a:solidFill>
                  <a:schemeClr val="bg1"/>
                </a:solidFill>
                <a:latin typeface="Gordita" pitchFamily="50" charset="0"/>
                <a:cs typeface="Gordita" pitchFamily="50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sam@assamcompanies.com</a:t>
            </a:r>
            <a:endParaRPr lang="en-US" sz="800">
              <a:solidFill>
                <a:schemeClr val="bg1"/>
              </a:solidFill>
              <a:latin typeface="Gordita" pitchFamily="50" charset="0"/>
              <a:cs typeface="Gordita" pitchFamily="50" charset="0"/>
            </a:endParaRPr>
          </a:p>
          <a:p>
            <a:r>
              <a:rPr lang="en-US" sz="800" b="1">
                <a:solidFill>
                  <a:srgbClr val="E7B600"/>
                </a:solidFill>
                <a:latin typeface="Gordita" pitchFamily="50" charset="0"/>
                <a:cs typeface="Gordita" pitchFamily="50" charset="0"/>
              </a:rPr>
              <a:t>Address: </a:t>
            </a:r>
            <a:r>
              <a:rPr lang="en-US" sz="800">
                <a:solidFill>
                  <a:schemeClr val="bg1"/>
                </a:solidFill>
                <a:latin typeface="Gordita" pitchFamily="50" charset="0"/>
                <a:cs typeface="Gordita" pitchFamily="50" charset="0"/>
              </a:rPr>
              <a:t>530 S. Phillips Ave, Sioux Falls, SD 57104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F77A1C8-6A93-9DC4-B922-3F2A5D40CBC7}"/>
              </a:ext>
            </a:extLst>
          </p:cNvPr>
          <p:cNvSpPr/>
          <p:nvPr/>
        </p:nvSpPr>
        <p:spPr>
          <a:xfrm>
            <a:off x="2183130" y="3002280"/>
            <a:ext cx="1805940" cy="1055370"/>
          </a:xfrm>
          <a:custGeom>
            <a:avLst/>
            <a:gdLst>
              <a:gd name="connsiteX0" fmla="*/ 0 w 1805940"/>
              <a:gd name="connsiteY0" fmla="*/ 304800 h 1055370"/>
              <a:gd name="connsiteX1" fmla="*/ 346710 w 1805940"/>
              <a:gd name="connsiteY1" fmla="*/ 45720 h 1055370"/>
              <a:gd name="connsiteX2" fmla="*/ 483870 w 1805940"/>
              <a:gd name="connsiteY2" fmla="*/ 38100 h 1055370"/>
              <a:gd name="connsiteX3" fmla="*/ 510540 w 1805940"/>
              <a:gd name="connsiteY3" fmla="*/ 3810 h 1055370"/>
              <a:gd name="connsiteX4" fmla="*/ 1684020 w 1805940"/>
              <a:gd name="connsiteY4" fmla="*/ 0 h 1055370"/>
              <a:gd name="connsiteX5" fmla="*/ 1718310 w 1805940"/>
              <a:gd name="connsiteY5" fmla="*/ 392430 h 1055370"/>
              <a:gd name="connsiteX6" fmla="*/ 1798320 w 1805940"/>
              <a:gd name="connsiteY6" fmla="*/ 388620 h 1055370"/>
              <a:gd name="connsiteX7" fmla="*/ 1805940 w 1805940"/>
              <a:gd name="connsiteY7" fmla="*/ 453390 h 1055370"/>
              <a:gd name="connsiteX8" fmla="*/ 1767840 w 1805940"/>
              <a:gd name="connsiteY8" fmla="*/ 491490 h 1055370"/>
              <a:gd name="connsiteX9" fmla="*/ 1779270 w 1805940"/>
              <a:gd name="connsiteY9" fmla="*/ 1009650 h 1055370"/>
              <a:gd name="connsiteX10" fmla="*/ 87630 w 1805940"/>
              <a:gd name="connsiteY10" fmla="*/ 1055370 h 1055370"/>
              <a:gd name="connsiteX11" fmla="*/ 57150 w 1805940"/>
              <a:gd name="connsiteY11" fmla="*/ 346710 h 1055370"/>
              <a:gd name="connsiteX12" fmla="*/ 0 w 1805940"/>
              <a:gd name="connsiteY12" fmla="*/ 304800 h 1055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05940" h="1055370">
                <a:moveTo>
                  <a:pt x="0" y="304800"/>
                </a:moveTo>
                <a:lnTo>
                  <a:pt x="346710" y="45720"/>
                </a:lnTo>
                <a:lnTo>
                  <a:pt x="483870" y="38100"/>
                </a:lnTo>
                <a:lnTo>
                  <a:pt x="510540" y="3810"/>
                </a:lnTo>
                <a:lnTo>
                  <a:pt x="1684020" y="0"/>
                </a:lnTo>
                <a:lnTo>
                  <a:pt x="1718310" y="392430"/>
                </a:lnTo>
                <a:lnTo>
                  <a:pt x="1798320" y="388620"/>
                </a:lnTo>
                <a:lnTo>
                  <a:pt x="1805940" y="453390"/>
                </a:lnTo>
                <a:lnTo>
                  <a:pt x="1767840" y="491490"/>
                </a:lnTo>
                <a:lnTo>
                  <a:pt x="1779270" y="1009650"/>
                </a:lnTo>
                <a:lnTo>
                  <a:pt x="87630" y="1055370"/>
                </a:lnTo>
                <a:lnTo>
                  <a:pt x="57150" y="346710"/>
                </a:lnTo>
                <a:lnTo>
                  <a:pt x="0" y="304800"/>
                </a:lnTo>
                <a:close/>
              </a:path>
            </a:pathLst>
          </a:custGeom>
          <a:noFill/>
          <a:ln w="38100">
            <a:solidFill>
              <a:srgbClr val="E7B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8055BE4-A240-7DCB-BB84-984A4E7D0F5E}"/>
              </a:ext>
            </a:extLst>
          </p:cNvPr>
          <p:cNvSpPr/>
          <p:nvPr/>
        </p:nvSpPr>
        <p:spPr>
          <a:xfrm>
            <a:off x="3143250" y="3028950"/>
            <a:ext cx="152400" cy="996950"/>
          </a:xfrm>
          <a:custGeom>
            <a:avLst/>
            <a:gdLst>
              <a:gd name="connsiteX0" fmla="*/ 6350 w 152400"/>
              <a:gd name="connsiteY0" fmla="*/ 996950 h 996950"/>
              <a:gd name="connsiteX1" fmla="*/ 0 w 152400"/>
              <a:gd name="connsiteY1" fmla="*/ 400050 h 996950"/>
              <a:gd name="connsiteX2" fmla="*/ 152400 w 152400"/>
              <a:gd name="connsiteY2" fmla="*/ 0 h 996950"/>
              <a:gd name="connsiteX3" fmla="*/ 152400 w 152400"/>
              <a:gd name="connsiteY3" fmla="*/ 0 h 99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400" h="996950">
                <a:moveTo>
                  <a:pt x="6350" y="996950"/>
                </a:moveTo>
                <a:cubicBezTo>
                  <a:pt x="4233" y="797983"/>
                  <a:pt x="2117" y="599017"/>
                  <a:pt x="0" y="400050"/>
                </a:cubicBezTo>
                <a:lnTo>
                  <a:pt x="152400" y="0"/>
                </a:lnTo>
                <a:lnTo>
                  <a:pt x="152400" y="0"/>
                </a:lnTo>
              </a:path>
            </a:pathLst>
          </a:custGeom>
          <a:noFill/>
          <a:ln w="38100">
            <a:solidFill>
              <a:srgbClr val="E7B6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1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A976CD94-3823-D5BD-8CEE-D124B55FF6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785331"/>
              </p:ext>
            </p:extLst>
          </p:nvPr>
        </p:nvGraphicFramePr>
        <p:xfrm>
          <a:off x="320040" y="1967931"/>
          <a:ext cx="7132320" cy="19586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575533028"/>
                    </a:ext>
                  </a:extLst>
                </a:gridCol>
                <a:gridCol w="91440">
                  <a:extLst>
                    <a:ext uri="{9D8B030D-6E8A-4147-A177-3AD203B41FA5}">
                      <a16:colId xmlns:a16="http://schemas.microsoft.com/office/drawing/2014/main" val="1478024452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44953645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760800941"/>
                    </a:ext>
                  </a:extLst>
                </a:gridCol>
                <a:gridCol w="91440">
                  <a:extLst>
                    <a:ext uri="{9D8B030D-6E8A-4147-A177-3AD203B41FA5}">
                      <a16:colId xmlns:a16="http://schemas.microsoft.com/office/drawing/2014/main" val="547353536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404467659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488189114"/>
                    </a:ext>
                  </a:extLst>
                </a:gridCol>
                <a:gridCol w="91440">
                  <a:extLst>
                    <a:ext uri="{9D8B030D-6E8A-4147-A177-3AD203B41FA5}">
                      <a16:colId xmlns:a16="http://schemas.microsoft.com/office/drawing/2014/main" val="255294670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92384623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548469680"/>
                    </a:ext>
                  </a:extLst>
                </a:gridCol>
              </a:tblGrid>
              <a:tr h="270444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Base Rent</a:t>
                      </a:r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313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L="0" marR="0" marT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$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313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17.50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313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L="0" marR="0"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$</a:t>
                      </a:r>
                    </a:p>
                  </a:txBody>
                  <a:tcPr marL="0" marR="0"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313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4,375.00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313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L="0" marR="0"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$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313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52,500.00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313A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631927"/>
                  </a:ext>
                </a:extLst>
              </a:tr>
              <a:tr h="402031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CAM*</a:t>
                      </a:r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L="0" marR="0" marT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3.55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L="0" marR="0"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L="0" marR="0"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887.50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L="0" marR="0"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10,650.00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5210052"/>
                  </a:ext>
                </a:extLst>
              </a:tr>
              <a:tr h="402031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Real Estate Taxes*</a:t>
                      </a:r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313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L="0" marR="0" marT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313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2.95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313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L="0" marR="0"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L="0" marR="0"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313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737.50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313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L="0" marR="0"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313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8,850.00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313A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5555879"/>
                  </a:ext>
                </a:extLst>
              </a:tr>
              <a:tr h="402031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Property Insurance*</a:t>
                      </a:r>
                    </a:p>
                  </a:txBody>
                  <a:tcPr marR="0" marT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L="0" marR="0" marT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0.35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L="0" marR="0"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L="0" marR="0"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87.50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L="0" marR="0"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1,050.00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117245"/>
                  </a:ext>
                </a:extLst>
              </a:tr>
              <a:tr h="402031">
                <a:tc>
                  <a:txBody>
                    <a:bodyPr/>
                    <a:lstStyle/>
                    <a:p>
                      <a:pPr marL="233363" lvl="1" indent="0"/>
                      <a:r>
                        <a:rPr lang="en-US" sz="1400" b="1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Total</a:t>
                      </a:r>
                    </a:p>
                  </a:txBody>
                  <a:tcPr marT="9144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solidFill>
                        <a:srgbClr val="2831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313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1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L="0" marR="0" marT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solidFill>
                        <a:srgbClr val="2831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$</a:t>
                      </a:r>
                    </a:p>
                  </a:txBody>
                  <a:tcPr marT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solidFill>
                        <a:srgbClr val="2831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313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24.35</a:t>
                      </a:r>
                    </a:p>
                  </a:txBody>
                  <a:tcPr marT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solidFill>
                        <a:srgbClr val="2831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313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 b="1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L="0" marR="0" marT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solidFill>
                        <a:srgbClr val="2831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$</a:t>
                      </a:r>
                    </a:p>
                  </a:txBody>
                  <a:tcPr marL="0" marR="0" marT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solidFill>
                        <a:srgbClr val="2831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313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6,087.50</a:t>
                      </a:r>
                    </a:p>
                  </a:txBody>
                  <a:tcPr marT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solidFill>
                        <a:srgbClr val="2831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313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 b="1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L="0" marR="0" marT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solidFill>
                        <a:srgbClr val="2831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$</a:t>
                      </a:r>
                    </a:p>
                  </a:txBody>
                  <a:tcPr marT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solidFill>
                        <a:srgbClr val="2831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313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73,050.00</a:t>
                      </a:r>
                    </a:p>
                  </a:txBody>
                  <a:tcPr marT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76200" cap="flat" cmpd="sng" algn="ctr">
                      <a:solidFill>
                        <a:srgbClr val="2831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313A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056254"/>
                  </a:ext>
                </a:extLst>
              </a:tr>
            </a:tbl>
          </a:graphicData>
        </a:graphic>
      </p:graphicFrame>
      <p:sp>
        <p:nvSpPr>
          <p:cNvPr id="35" name="Parallelogram 34">
            <a:extLst>
              <a:ext uri="{FF2B5EF4-FFF2-40B4-BE49-F238E27FC236}">
                <a16:creationId xmlns:a16="http://schemas.microsoft.com/office/drawing/2014/main" id="{3799E75B-CB51-0BBD-2D92-6D541D134117}"/>
              </a:ext>
            </a:extLst>
          </p:cNvPr>
          <p:cNvSpPr/>
          <p:nvPr/>
        </p:nvSpPr>
        <p:spPr>
          <a:xfrm>
            <a:off x="272465" y="1891534"/>
            <a:ext cx="1975530" cy="45719"/>
          </a:xfrm>
          <a:prstGeom prst="parallelogram">
            <a:avLst>
              <a:gd name="adj" fmla="val 55980"/>
            </a:avLst>
          </a:prstGeom>
          <a:solidFill>
            <a:srgbClr val="E7B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5BB38A-9C6D-5EC1-5805-0A84A9F697E3}"/>
              </a:ext>
            </a:extLst>
          </p:cNvPr>
          <p:cNvSpPr txBox="1"/>
          <p:nvPr/>
        </p:nvSpPr>
        <p:spPr>
          <a:xfrm>
            <a:off x="245902" y="1565864"/>
            <a:ext cx="200209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>
                <a:solidFill>
                  <a:srgbClr val="191F25"/>
                </a:solidFill>
                <a:latin typeface="Gordita Black" pitchFamily="50" charset="0"/>
                <a:cs typeface="Gordita Black" pitchFamily="50" charset="0"/>
              </a:rPr>
              <a:t>Component</a:t>
            </a:r>
            <a:endParaRPr lang="en-US">
              <a:solidFill>
                <a:srgbClr val="28313A"/>
              </a:solidFill>
              <a:latin typeface="Gordita Black" pitchFamily="50" charset="0"/>
              <a:cs typeface="Gordita Black" pitchFamily="50" charset="0"/>
            </a:endParaRPr>
          </a:p>
        </p:txBody>
      </p:sp>
      <p:sp>
        <p:nvSpPr>
          <p:cNvPr id="39" name="Parallelogram 38">
            <a:extLst>
              <a:ext uri="{FF2B5EF4-FFF2-40B4-BE49-F238E27FC236}">
                <a16:creationId xmlns:a16="http://schemas.microsoft.com/office/drawing/2014/main" id="{840FC826-AD95-2EAE-AF2A-0E0164E7B952}"/>
              </a:ext>
            </a:extLst>
          </p:cNvPr>
          <p:cNvSpPr/>
          <p:nvPr/>
        </p:nvSpPr>
        <p:spPr>
          <a:xfrm>
            <a:off x="2337221" y="1891534"/>
            <a:ext cx="1645920" cy="45719"/>
          </a:xfrm>
          <a:prstGeom prst="parallelogram">
            <a:avLst>
              <a:gd name="adj" fmla="val 55980"/>
            </a:avLst>
          </a:prstGeom>
          <a:solidFill>
            <a:srgbClr val="E7B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2107C45-4D2B-F2C0-83EF-3D88DC410AAA}"/>
              </a:ext>
            </a:extLst>
          </p:cNvPr>
          <p:cNvSpPr txBox="1"/>
          <p:nvPr/>
        </p:nvSpPr>
        <p:spPr>
          <a:xfrm>
            <a:off x="2310659" y="1565864"/>
            <a:ext cx="123264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>
                <a:solidFill>
                  <a:srgbClr val="191F25"/>
                </a:solidFill>
                <a:latin typeface="Gordita Black" pitchFamily="50" charset="0"/>
                <a:cs typeface="Gordita Black" pitchFamily="50" charset="0"/>
              </a:rPr>
              <a:t>PSF</a:t>
            </a:r>
            <a:endParaRPr lang="en-US">
              <a:solidFill>
                <a:srgbClr val="28313A"/>
              </a:solidFill>
              <a:latin typeface="Gordita Black" pitchFamily="50" charset="0"/>
              <a:cs typeface="Gordita Black" pitchFamily="50" charset="0"/>
            </a:endParaRPr>
          </a:p>
        </p:txBody>
      </p:sp>
      <p:sp>
        <p:nvSpPr>
          <p:cNvPr id="46" name="Parallelogram 45">
            <a:extLst>
              <a:ext uri="{FF2B5EF4-FFF2-40B4-BE49-F238E27FC236}">
                <a16:creationId xmlns:a16="http://schemas.microsoft.com/office/drawing/2014/main" id="{85C5FD10-F311-8141-F12E-09DC40682151}"/>
              </a:ext>
            </a:extLst>
          </p:cNvPr>
          <p:cNvSpPr/>
          <p:nvPr/>
        </p:nvSpPr>
        <p:spPr>
          <a:xfrm>
            <a:off x="4071294" y="1891534"/>
            <a:ext cx="1645920" cy="45719"/>
          </a:xfrm>
          <a:prstGeom prst="parallelogram">
            <a:avLst>
              <a:gd name="adj" fmla="val 55980"/>
            </a:avLst>
          </a:prstGeom>
          <a:solidFill>
            <a:srgbClr val="E7B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C40C93D-0C01-4E88-9648-49F8DB092FFD}"/>
              </a:ext>
            </a:extLst>
          </p:cNvPr>
          <p:cNvSpPr txBox="1"/>
          <p:nvPr/>
        </p:nvSpPr>
        <p:spPr>
          <a:xfrm>
            <a:off x="4044732" y="1565864"/>
            <a:ext cx="16724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>
                <a:solidFill>
                  <a:srgbClr val="191F25"/>
                </a:solidFill>
                <a:latin typeface="Gordita Black" pitchFamily="50" charset="0"/>
                <a:cs typeface="Gordita Black" pitchFamily="50" charset="0"/>
              </a:rPr>
              <a:t>Monthly</a:t>
            </a:r>
            <a:endParaRPr lang="en-US">
              <a:solidFill>
                <a:srgbClr val="28313A"/>
              </a:solidFill>
              <a:latin typeface="Gordita Black" pitchFamily="50" charset="0"/>
              <a:cs typeface="Gordita Black" pitchFamily="50" charset="0"/>
            </a:endParaRPr>
          </a:p>
        </p:txBody>
      </p:sp>
      <p:sp>
        <p:nvSpPr>
          <p:cNvPr id="50" name="Parallelogram 49">
            <a:extLst>
              <a:ext uri="{FF2B5EF4-FFF2-40B4-BE49-F238E27FC236}">
                <a16:creationId xmlns:a16="http://schemas.microsoft.com/office/drawing/2014/main" id="{FD8C98A4-26D3-82F7-9CA3-6B95B80F6A76}"/>
              </a:ext>
            </a:extLst>
          </p:cNvPr>
          <p:cNvSpPr/>
          <p:nvPr/>
        </p:nvSpPr>
        <p:spPr>
          <a:xfrm>
            <a:off x="5806440" y="1891534"/>
            <a:ext cx="1645920" cy="45719"/>
          </a:xfrm>
          <a:prstGeom prst="parallelogram">
            <a:avLst>
              <a:gd name="adj" fmla="val 55980"/>
            </a:avLst>
          </a:prstGeom>
          <a:solidFill>
            <a:srgbClr val="E7B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40D0C86-9757-226F-7080-EDD6F5A1E615}"/>
              </a:ext>
            </a:extLst>
          </p:cNvPr>
          <p:cNvSpPr txBox="1"/>
          <p:nvPr/>
        </p:nvSpPr>
        <p:spPr>
          <a:xfrm>
            <a:off x="5779878" y="1565864"/>
            <a:ext cx="16724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>
                <a:solidFill>
                  <a:srgbClr val="191F25"/>
                </a:solidFill>
                <a:latin typeface="Gordita Black" pitchFamily="50" charset="0"/>
                <a:cs typeface="Gordita Black" pitchFamily="50" charset="0"/>
              </a:rPr>
              <a:t>Annually</a:t>
            </a:r>
            <a:endParaRPr lang="en-US">
              <a:solidFill>
                <a:srgbClr val="28313A"/>
              </a:solidFill>
              <a:latin typeface="Gordita Black" pitchFamily="50" charset="0"/>
              <a:cs typeface="Gordita Black" pitchFamily="50" charset="0"/>
            </a:endParaRP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A507821F-F84A-F830-EC05-DE761C37A70A}"/>
              </a:ext>
            </a:extLst>
          </p:cNvPr>
          <p:cNvSpPr/>
          <p:nvPr/>
        </p:nvSpPr>
        <p:spPr>
          <a:xfrm>
            <a:off x="272466" y="1413103"/>
            <a:ext cx="7179894" cy="75456"/>
          </a:xfrm>
          <a:prstGeom prst="parallelogram">
            <a:avLst>
              <a:gd name="adj" fmla="val 55980"/>
            </a:avLst>
          </a:prstGeom>
          <a:solidFill>
            <a:srgbClr val="E7B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06D459-E2A7-7A2B-38F9-24A5C3D3BBEC}"/>
              </a:ext>
            </a:extLst>
          </p:cNvPr>
          <p:cNvSpPr txBox="1"/>
          <p:nvPr/>
        </p:nvSpPr>
        <p:spPr>
          <a:xfrm>
            <a:off x="702891" y="934175"/>
            <a:ext cx="6083193" cy="507831"/>
          </a:xfrm>
          <a:prstGeom prst="rect">
            <a:avLst/>
          </a:prstGeom>
          <a:noFill/>
        </p:spPr>
        <p:txBody>
          <a:bodyPr wrap="square" tIns="91440" rtlCol="0" anchor="ctr">
            <a:spAutoFit/>
          </a:bodyPr>
          <a:lstStyle/>
          <a:p>
            <a:r>
              <a:rPr lang="en-US" sz="2400">
                <a:solidFill>
                  <a:srgbClr val="191F25"/>
                </a:solidFill>
                <a:latin typeface="Gordita Black" pitchFamily="50" charset="0"/>
                <a:cs typeface="Gordita Black" pitchFamily="50" charset="0"/>
              </a:rPr>
              <a:t>Rent Summary – 3,000sf</a:t>
            </a:r>
            <a:endParaRPr lang="en-US">
              <a:solidFill>
                <a:srgbClr val="191F25"/>
              </a:solidFill>
              <a:latin typeface="Gordita Black" pitchFamily="50" charset="0"/>
              <a:cs typeface="Gordita Black" pitchFamily="50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B903B267-410D-4B57-792D-A25184CAD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17756" y="993773"/>
            <a:ext cx="434342" cy="434342"/>
          </a:xfrm>
          <a:prstGeom prst="rect">
            <a:avLst/>
          </a:prstGeom>
        </p:spPr>
      </p:pic>
      <p:sp>
        <p:nvSpPr>
          <p:cNvPr id="17" name="Parallelogram 16">
            <a:extLst>
              <a:ext uri="{FF2B5EF4-FFF2-40B4-BE49-F238E27FC236}">
                <a16:creationId xmlns:a16="http://schemas.microsoft.com/office/drawing/2014/main" id="{920FDAA2-97A4-B7EE-1D24-C9BFFD16751A}"/>
              </a:ext>
            </a:extLst>
          </p:cNvPr>
          <p:cNvSpPr/>
          <p:nvPr/>
        </p:nvSpPr>
        <p:spPr>
          <a:xfrm>
            <a:off x="272464" y="4640398"/>
            <a:ext cx="7179894" cy="75456"/>
          </a:xfrm>
          <a:prstGeom prst="parallelogram">
            <a:avLst>
              <a:gd name="adj" fmla="val 55980"/>
            </a:avLst>
          </a:prstGeom>
          <a:solidFill>
            <a:srgbClr val="E7B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7BF7FE-45B0-A341-E16A-EA9AA6FA3C4C}"/>
              </a:ext>
            </a:extLst>
          </p:cNvPr>
          <p:cNvSpPr txBox="1"/>
          <p:nvPr/>
        </p:nvSpPr>
        <p:spPr>
          <a:xfrm>
            <a:off x="702889" y="4161470"/>
            <a:ext cx="6083193" cy="507831"/>
          </a:xfrm>
          <a:prstGeom prst="rect">
            <a:avLst/>
          </a:prstGeom>
          <a:noFill/>
        </p:spPr>
        <p:txBody>
          <a:bodyPr wrap="square" tIns="91440" rtlCol="0" anchor="ctr">
            <a:spAutoFit/>
          </a:bodyPr>
          <a:lstStyle/>
          <a:p>
            <a:r>
              <a:rPr lang="en-US" sz="2400">
                <a:solidFill>
                  <a:srgbClr val="191F25"/>
                </a:solidFill>
                <a:latin typeface="Gordita Black" pitchFamily="50" charset="0"/>
                <a:cs typeface="Gordita Black" pitchFamily="50" charset="0"/>
              </a:rPr>
              <a:t>Floorplan</a:t>
            </a:r>
            <a:endParaRPr lang="en-US">
              <a:solidFill>
                <a:srgbClr val="191F25"/>
              </a:solidFill>
              <a:latin typeface="Gordita Black" pitchFamily="50" charset="0"/>
              <a:cs typeface="Gordita Black" pitchFamily="50" charset="0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032D3FA0-6602-243E-AAEB-B3A109C71F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17754" y="4221068"/>
            <a:ext cx="434342" cy="4343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523ED0-80AC-C503-B68D-98BD6C5E084C}"/>
              </a:ext>
            </a:extLst>
          </p:cNvPr>
          <p:cNvSpPr/>
          <p:nvPr/>
        </p:nvSpPr>
        <p:spPr>
          <a:xfrm>
            <a:off x="2897014" y="1692"/>
            <a:ext cx="4875386" cy="82938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2880" rtlCol="0" anchor="ctr"/>
          <a:lstStyle/>
          <a:p>
            <a:pPr algn="r"/>
            <a:r>
              <a:rPr lang="en-US" sz="2000" b="1">
                <a:latin typeface="Gordita" pitchFamily="50" charset="0"/>
                <a:ea typeface="Segoe UI Black" panose="020B0A02040204020203" pitchFamily="34" charset="0"/>
                <a:cs typeface="Gordita" pitchFamily="50" charset="0"/>
              </a:rPr>
              <a:t>The Shoppes at 57</a:t>
            </a:r>
            <a:r>
              <a:rPr lang="en-US" sz="2000" b="1" baseline="30000">
                <a:latin typeface="Gordita" pitchFamily="50" charset="0"/>
                <a:ea typeface="Segoe UI Black" panose="020B0A02040204020203" pitchFamily="34" charset="0"/>
                <a:cs typeface="Gordita" pitchFamily="50" charset="0"/>
              </a:rPr>
              <a:t>th</a:t>
            </a:r>
            <a:r>
              <a:rPr lang="en-US" sz="2000" b="1">
                <a:latin typeface="Gordita" pitchFamily="50" charset="0"/>
                <a:ea typeface="Segoe UI Black" panose="020B0A02040204020203" pitchFamily="34" charset="0"/>
                <a:cs typeface="Gordita" pitchFamily="50" charset="0"/>
              </a:rPr>
              <a:t> and Louise</a:t>
            </a:r>
          </a:p>
          <a:p>
            <a:pPr algn="r"/>
            <a:r>
              <a:rPr lang="en-US" sz="2000" b="1">
                <a:latin typeface="Gordita" pitchFamily="50" charset="0"/>
                <a:ea typeface="Segoe UI Black" panose="020B0A02040204020203" pitchFamily="34" charset="0"/>
                <a:cs typeface="Gordita" pitchFamily="50" charset="0"/>
              </a:rPr>
              <a:t>Office | Retail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FDC8E251-8297-E90F-2EBE-06451E875C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1" y="54432"/>
            <a:ext cx="2537530" cy="6988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6FD416-80C3-60FC-E02E-5748AD8814BF}"/>
              </a:ext>
            </a:extLst>
          </p:cNvPr>
          <p:cNvSpPr txBox="1"/>
          <p:nvPr/>
        </p:nvSpPr>
        <p:spPr>
          <a:xfrm>
            <a:off x="317754" y="3993649"/>
            <a:ext cx="717989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r>
              <a:rPr lang="en-US" sz="600">
                <a:solidFill>
                  <a:srgbClr val="28313A"/>
                </a:solidFill>
                <a:latin typeface="Gordita" pitchFamily="50" charset="0"/>
                <a:cs typeface="Gordita" pitchFamily="50" charset="0"/>
              </a:rPr>
              <a:t>*Estimate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D7B1C2-A06F-ACC1-CE98-ECD105CF26D1}"/>
              </a:ext>
            </a:extLst>
          </p:cNvPr>
          <p:cNvSpPr/>
          <p:nvPr/>
        </p:nvSpPr>
        <p:spPr>
          <a:xfrm rot="10800000">
            <a:off x="296805" y="5981966"/>
            <a:ext cx="1759892" cy="2698013"/>
          </a:xfrm>
          <a:prstGeom prst="rect">
            <a:avLst/>
          </a:prstGeom>
          <a:noFill/>
          <a:ln w="76200">
            <a:solidFill>
              <a:srgbClr val="E7B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68647C-3F8D-9E97-E0CA-429CA6E3A15B}"/>
              </a:ext>
            </a:extLst>
          </p:cNvPr>
          <p:cNvSpPr/>
          <p:nvPr/>
        </p:nvSpPr>
        <p:spPr>
          <a:xfrm rot="5400000">
            <a:off x="4528602" y="5901035"/>
            <a:ext cx="3812808" cy="1727949"/>
          </a:xfrm>
          <a:prstGeom prst="rect">
            <a:avLst/>
          </a:prstGeom>
          <a:noFill/>
          <a:ln w="76200">
            <a:solidFill>
              <a:srgbClr val="E7B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063E91-4018-DF26-8D22-752332ADD2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6058" y="6470519"/>
            <a:ext cx="2061516" cy="133478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52B85AA-5DB9-C969-9FFA-168CC5736FEA}"/>
              </a:ext>
            </a:extLst>
          </p:cNvPr>
          <p:cNvSpPr/>
          <p:nvPr/>
        </p:nvSpPr>
        <p:spPr>
          <a:xfrm rot="5400000">
            <a:off x="3119282" y="6231498"/>
            <a:ext cx="2924285" cy="1967953"/>
          </a:xfrm>
          <a:prstGeom prst="rect">
            <a:avLst/>
          </a:prstGeom>
          <a:noFill/>
          <a:ln w="76200">
            <a:solidFill>
              <a:srgbClr val="E7B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466E35-B1CF-0FA7-28FF-0F5C4660F0D6}"/>
              </a:ext>
            </a:extLst>
          </p:cNvPr>
          <p:cNvSpPr txBox="1"/>
          <p:nvPr/>
        </p:nvSpPr>
        <p:spPr>
          <a:xfrm>
            <a:off x="3375153" y="6933293"/>
            <a:ext cx="2371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Healing Touch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FFFC684-95B0-CDA3-B095-7CA685B34CC9}"/>
              </a:ext>
            </a:extLst>
          </p:cNvPr>
          <p:cNvSpPr/>
          <p:nvPr/>
        </p:nvSpPr>
        <p:spPr>
          <a:xfrm rot="5400000">
            <a:off x="4118551" y="4323558"/>
            <a:ext cx="897860" cy="1967954"/>
          </a:xfrm>
          <a:prstGeom prst="rect">
            <a:avLst/>
          </a:prstGeom>
          <a:noFill/>
          <a:ln w="76200">
            <a:solidFill>
              <a:srgbClr val="E7B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CE8D693-39AA-1F62-1783-4546D72A40BE}"/>
              </a:ext>
            </a:extLst>
          </p:cNvPr>
          <p:cNvSpPr/>
          <p:nvPr/>
        </p:nvSpPr>
        <p:spPr>
          <a:xfrm rot="5400000">
            <a:off x="5133793" y="5144407"/>
            <a:ext cx="803809" cy="33209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679151D3-B04E-1FEE-2947-C5D36735B0FB}"/>
              </a:ext>
            </a:extLst>
          </p:cNvPr>
          <p:cNvGrpSpPr>
            <a:grpSpLocks noChangeAspect="1"/>
          </p:cNvGrpSpPr>
          <p:nvPr/>
        </p:nvGrpSpPr>
        <p:grpSpPr>
          <a:xfrm rot="5400000" flipH="1">
            <a:off x="7066684" y="6189074"/>
            <a:ext cx="557166" cy="710820"/>
            <a:chOff x="7695408" y="4679830"/>
            <a:chExt cx="174623" cy="184882"/>
          </a:xfrm>
          <a:solidFill>
            <a:srgbClr val="ECE9DE"/>
          </a:solidFill>
        </p:grpSpPr>
        <p:sp>
          <p:nvSpPr>
            <p:cNvPr id="131" name="Partial Circle 130">
              <a:extLst>
                <a:ext uri="{FF2B5EF4-FFF2-40B4-BE49-F238E27FC236}">
                  <a16:creationId xmlns:a16="http://schemas.microsoft.com/office/drawing/2014/main" id="{15126796-9DAC-53B8-8AB8-F2071516EC63}"/>
                </a:ext>
              </a:extLst>
            </p:cNvPr>
            <p:cNvSpPr/>
            <p:nvPr/>
          </p:nvSpPr>
          <p:spPr>
            <a:xfrm>
              <a:off x="7695408" y="4686300"/>
              <a:ext cx="174623" cy="178412"/>
            </a:xfrm>
            <a:prstGeom prst="pie">
              <a:avLst>
                <a:gd name="adj1" fmla="val 10538589"/>
                <a:gd name="adj2" fmla="val 16035961"/>
              </a:avLst>
            </a:prstGeom>
            <a:grpFill/>
            <a:ln w="19050">
              <a:solidFill>
                <a:srgbClr val="E7B6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DAA1260F-A7AF-DFDE-55ED-330926DD7339}"/>
                </a:ext>
              </a:extLst>
            </p:cNvPr>
            <p:cNvSpPr/>
            <p:nvPr/>
          </p:nvSpPr>
          <p:spPr>
            <a:xfrm>
              <a:off x="7712075" y="4679830"/>
              <a:ext cx="120650" cy="103981"/>
            </a:xfrm>
            <a:custGeom>
              <a:avLst/>
              <a:gdLst>
                <a:gd name="connsiteX0" fmla="*/ 19050 w 120650"/>
                <a:gd name="connsiteY0" fmla="*/ 0 h 101600"/>
                <a:gd name="connsiteX1" fmla="*/ 120650 w 120650"/>
                <a:gd name="connsiteY1" fmla="*/ 101600 h 101600"/>
                <a:gd name="connsiteX2" fmla="*/ 0 w 120650"/>
                <a:gd name="connsiteY2" fmla="*/ 101600 h 101600"/>
                <a:gd name="connsiteX0" fmla="*/ 33338 w 120650"/>
                <a:gd name="connsiteY0" fmla="*/ 0 h 92075"/>
                <a:gd name="connsiteX1" fmla="*/ 120650 w 120650"/>
                <a:gd name="connsiteY1" fmla="*/ 92075 h 92075"/>
                <a:gd name="connsiteX2" fmla="*/ 0 w 120650"/>
                <a:gd name="connsiteY2" fmla="*/ 92075 h 92075"/>
                <a:gd name="connsiteX0" fmla="*/ 45244 w 120650"/>
                <a:gd name="connsiteY0" fmla="*/ 0 h 120650"/>
                <a:gd name="connsiteX1" fmla="*/ 120650 w 120650"/>
                <a:gd name="connsiteY1" fmla="*/ 120650 h 120650"/>
                <a:gd name="connsiteX2" fmla="*/ 0 w 120650"/>
                <a:gd name="connsiteY2" fmla="*/ 120650 h 120650"/>
                <a:gd name="connsiteX0" fmla="*/ 61912 w 120650"/>
                <a:gd name="connsiteY0" fmla="*/ 0 h 103981"/>
                <a:gd name="connsiteX1" fmla="*/ 120650 w 120650"/>
                <a:gd name="connsiteY1" fmla="*/ 103981 h 103981"/>
                <a:gd name="connsiteX2" fmla="*/ 0 w 120650"/>
                <a:gd name="connsiteY2" fmla="*/ 103981 h 103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650" h="103981">
                  <a:moveTo>
                    <a:pt x="61912" y="0"/>
                  </a:moveTo>
                  <a:lnTo>
                    <a:pt x="120650" y="103981"/>
                  </a:lnTo>
                  <a:lnTo>
                    <a:pt x="0" y="103981"/>
                  </a:lnTo>
                </a:path>
              </a:pathLst>
            </a:custGeom>
            <a:grpFill/>
            <a:ln w="19050">
              <a:solidFill>
                <a:srgbClr val="E7B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7217442-6F6E-D745-91D3-8632B671743C}"/>
              </a:ext>
            </a:extLst>
          </p:cNvPr>
          <p:cNvGrpSpPr>
            <a:grpSpLocks noChangeAspect="1"/>
          </p:cNvGrpSpPr>
          <p:nvPr/>
        </p:nvGrpSpPr>
        <p:grpSpPr>
          <a:xfrm rot="10800000" flipH="1">
            <a:off x="2811307" y="8361855"/>
            <a:ext cx="557166" cy="710820"/>
            <a:chOff x="7695408" y="4679830"/>
            <a:chExt cx="174623" cy="184882"/>
          </a:xfrm>
          <a:solidFill>
            <a:srgbClr val="ECE9DE"/>
          </a:solidFill>
        </p:grpSpPr>
        <p:sp>
          <p:nvSpPr>
            <p:cNvPr id="33" name="Partial Circle 32">
              <a:extLst>
                <a:ext uri="{FF2B5EF4-FFF2-40B4-BE49-F238E27FC236}">
                  <a16:creationId xmlns:a16="http://schemas.microsoft.com/office/drawing/2014/main" id="{996B2C0A-CF5E-40E4-5B03-ACF5089C257B}"/>
                </a:ext>
              </a:extLst>
            </p:cNvPr>
            <p:cNvSpPr/>
            <p:nvPr/>
          </p:nvSpPr>
          <p:spPr>
            <a:xfrm>
              <a:off x="7695408" y="4686300"/>
              <a:ext cx="174623" cy="178412"/>
            </a:xfrm>
            <a:prstGeom prst="pie">
              <a:avLst>
                <a:gd name="adj1" fmla="val 10538589"/>
                <a:gd name="adj2" fmla="val 16035961"/>
              </a:avLst>
            </a:prstGeom>
            <a:grpFill/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49DB314-6783-005F-923F-098640C05F31}"/>
                </a:ext>
              </a:extLst>
            </p:cNvPr>
            <p:cNvSpPr/>
            <p:nvPr/>
          </p:nvSpPr>
          <p:spPr>
            <a:xfrm>
              <a:off x="7712075" y="4679830"/>
              <a:ext cx="120650" cy="103981"/>
            </a:xfrm>
            <a:custGeom>
              <a:avLst/>
              <a:gdLst>
                <a:gd name="connsiteX0" fmla="*/ 19050 w 120650"/>
                <a:gd name="connsiteY0" fmla="*/ 0 h 101600"/>
                <a:gd name="connsiteX1" fmla="*/ 120650 w 120650"/>
                <a:gd name="connsiteY1" fmla="*/ 101600 h 101600"/>
                <a:gd name="connsiteX2" fmla="*/ 0 w 120650"/>
                <a:gd name="connsiteY2" fmla="*/ 101600 h 101600"/>
                <a:gd name="connsiteX0" fmla="*/ 33338 w 120650"/>
                <a:gd name="connsiteY0" fmla="*/ 0 h 92075"/>
                <a:gd name="connsiteX1" fmla="*/ 120650 w 120650"/>
                <a:gd name="connsiteY1" fmla="*/ 92075 h 92075"/>
                <a:gd name="connsiteX2" fmla="*/ 0 w 120650"/>
                <a:gd name="connsiteY2" fmla="*/ 92075 h 92075"/>
                <a:gd name="connsiteX0" fmla="*/ 45244 w 120650"/>
                <a:gd name="connsiteY0" fmla="*/ 0 h 120650"/>
                <a:gd name="connsiteX1" fmla="*/ 120650 w 120650"/>
                <a:gd name="connsiteY1" fmla="*/ 120650 h 120650"/>
                <a:gd name="connsiteX2" fmla="*/ 0 w 120650"/>
                <a:gd name="connsiteY2" fmla="*/ 120650 h 120650"/>
                <a:gd name="connsiteX0" fmla="*/ 61912 w 120650"/>
                <a:gd name="connsiteY0" fmla="*/ 0 h 103981"/>
                <a:gd name="connsiteX1" fmla="*/ 120650 w 120650"/>
                <a:gd name="connsiteY1" fmla="*/ 103981 h 103981"/>
                <a:gd name="connsiteX2" fmla="*/ 0 w 120650"/>
                <a:gd name="connsiteY2" fmla="*/ 103981 h 103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650" h="103981">
                  <a:moveTo>
                    <a:pt x="61912" y="0"/>
                  </a:moveTo>
                  <a:lnTo>
                    <a:pt x="120650" y="103981"/>
                  </a:lnTo>
                  <a:lnTo>
                    <a:pt x="0" y="103981"/>
                  </a:lnTo>
                </a:path>
              </a:pathLst>
            </a:cu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BDC7689-AEB5-0EA4-C113-7F31F369875F}"/>
              </a:ext>
            </a:extLst>
          </p:cNvPr>
          <p:cNvGrpSpPr>
            <a:grpSpLocks noChangeAspect="1"/>
          </p:cNvGrpSpPr>
          <p:nvPr/>
        </p:nvGrpSpPr>
        <p:grpSpPr>
          <a:xfrm rot="10800000" flipH="1">
            <a:off x="4610443" y="8361855"/>
            <a:ext cx="557166" cy="710820"/>
            <a:chOff x="7695408" y="4679830"/>
            <a:chExt cx="174623" cy="184882"/>
          </a:xfrm>
          <a:solidFill>
            <a:srgbClr val="ECE9DE"/>
          </a:solidFill>
        </p:grpSpPr>
        <p:sp>
          <p:nvSpPr>
            <p:cNvPr id="41" name="Partial Circle 40">
              <a:extLst>
                <a:ext uri="{FF2B5EF4-FFF2-40B4-BE49-F238E27FC236}">
                  <a16:creationId xmlns:a16="http://schemas.microsoft.com/office/drawing/2014/main" id="{28706CF6-169C-FE26-D19D-F11509FFD68E}"/>
                </a:ext>
              </a:extLst>
            </p:cNvPr>
            <p:cNvSpPr/>
            <p:nvPr/>
          </p:nvSpPr>
          <p:spPr>
            <a:xfrm>
              <a:off x="7695408" y="4686300"/>
              <a:ext cx="174623" cy="178412"/>
            </a:xfrm>
            <a:prstGeom prst="pie">
              <a:avLst>
                <a:gd name="adj1" fmla="val 10538589"/>
                <a:gd name="adj2" fmla="val 16035961"/>
              </a:avLst>
            </a:prstGeom>
            <a:grpFill/>
            <a:ln w="19050">
              <a:solidFill>
                <a:srgbClr val="E7B6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7A0A9AE-38C3-5076-AC85-707DD2D37AFF}"/>
                </a:ext>
              </a:extLst>
            </p:cNvPr>
            <p:cNvSpPr/>
            <p:nvPr/>
          </p:nvSpPr>
          <p:spPr>
            <a:xfrm>
              <a:off x="7712075" y="4679830"/>
              <a:ext cx="120650" cy="103981"/>
            </a:xfrm>
            <a:custGeom>
              <a:avLst/>
              <a:gdLst>
                <a:gd name="connsiteX0" fmla="*/ 19050 w 120650"/>
                <a:gd name="connsiteY0" fmla="*/ 0 h 101600"/>
                <a:gd name="connsiteX1" fmla="*/ 120650 w 120650"/>
                <a:gd name="connsiteY1" fmla="*/ 101600 h 101600"/>
                <a:gd name="connsiteX2" fmla="*/ 0 w 120650"/>
                <a:gd name="connsiteY2" fmla="*/ 101600 h 101600"/>
                <a:gd name="connsiteX0" fmla="*/ 33338 w 120650"/>
                <a:gd name="connsiteY0" fmla="*/ 0 h 92075"/>
                <a:gd name="connsiteX1" fmla="*/ 120650 w 120650"/>
                <a:gd name="connsiteY1" fmla="*/ 92075 h 92075"/>
                <a:gd name="connsiteX2" fmla="*/ 0 w 120650"/>
                <a:gd name="connsiteY2" fmla="*/ 92075 h 92075"/>
                <a:gd name="connsiteX0" fmla="*/ 45244 w 120650"/>
                <a:gd name="connsiteY0" fmla="*/ 0 h 120650"/>
                <a:gd name="connsiteX1" fmla="*/ 120650 w 120650"/>
                <a:gd name="connsiteY1" fmla="*/ 120650 h 120650"/>
                <a:gd name="connsiteX2" fmla="*/ 0 w 120650"/>
                <a:gd name="connsiteY2" fmla="*/ 120650 h 120650"/>
                <a:gd name="connsiteX0" fmla="*/ 61912 w 120650"/>
                <a:gd name="connsiteY0" fmla="*/ 0 h 103981"/>
                <a:gd name="connsiteX1" fmla="*/ 120650 w 120650"/>
                <a:gd name="connsiteY1" fmla="*/ 103981 h 103981"/>
                <a:gd name="connsiteX2" fmla="*/ 0 w 120650"/>
                <a:gd name="connsiteY2" fmla="*/ 103981 h 103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650" h="103981">
                  <a:moveTo>
                    <a:pt x="61912" y="0"/>
                  </a:moveTo>
                  <a:lnTo>
                    <a:pt x="120650" y="103981"/>
                  </a:lnTo>
                  <a:lnTo>
                    <a:pt x="0" y="103981"/>
                  </a:lnTo>
                </a:path>
              </a:pathLst>
            </a:custGeom>
            <a:grpFill/>
            <a:ln w="19050">
              <a:solidFill>
                <a:srgbClr val="E7B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A961BFEB-5AA6-ADB4-4AFD-7A789A385F8C}"/>
              </a:ext>
            </a:extLst>
          </p:cNvPr>
          <p:cNvSpPr txBox="1"/>
          <p:nvPr/>
        </p:nvSpPr>
        <p:spPr>
          <a:xfrm>
            <a:off x="-159990" y="7372446"/>
            <a:ext cx="267348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1600">
                <a:solidFill>
                  <a:srgbClr val="FF0000"/>
                </a:solidFill>
                <a:latin typeface="Gordita Black" pitchFamily="50" charset="0"/>
                <a:cs typeface="Gordita Black" pitchFamily="50" charset="0"/>
              </a:defRPr>
            </a:lvl1pPr>
          </a:lstStyle>
          <a:p>
            <a:r>
              <a:rPr lang="en-US" sz="1200">
                <a:solidFill>
                  <a:srgbClr val="E7B600"/>
                </a:solidFill>
              </a:rPr>
              <a:t>VACANT</a:t>
            </a:r>
            <a:endParaRPr lang="en-US" sz="1200">
              <a:solidFill>
                <a:srgbClr val="E7B600"/>
              </a:solidFill>
              <a:latin typeface="Gordita" pitchFamily="50" charset="0"/>
              <a:cs typeface="Gordita" pitchFamily="50" charset="0"/>
            </a:endParaRPr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247E6D4C-7EF6-3C0C-E692-695073C6CA0F}"/>
              </a:ext>
            </a:extLst>
          </p:cNvPr>
          <p:cNvSpPr/>
          <p:nvPr/>
        </p:nvSpPr>
        <p:spPr>
          <a:xfrm rot="3584934">
            <a:off x="5438641" y="4756689"/>
            <a:ext cx="730834" cy="604504"/>
          </a:xfrm>
          <a:prstGeom prst="triangle">
            <a:avLst>
              <a:gd name="adj" fmla="val 48563"/>
            </a:avLst>
          </a:prstGeom>
          <a:solidFill>
            <a:srgbClr val="ECE9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BDAEA71-B788-329A-0AF6-C3148BB8F449}"/>
              </a:ext>
            </a:extLst>
          </p:cNvPr>
          <p:cNvGrpSpPr>
            <a:grpSpLocks noChangeAspect="1"/>
          </p:cNvGrpSpPr>
          <p:nvPr/>
        </p:nvGrpSpPr>
        <p:grpSpPr>
          <a:xfrm rot="10800000" flipH="1">
            <a:off x="1469061" y="8361855"/>
            <a:ext cx="557166" cy="710820"/>
            <a:chOff x="7695408" y="4679830"/>
            <a:chExt cx="174623" cy="184882"/>
          </a:xfrm>
          <a:solidFill>
            <a:srgbClr val="ECE9DE"/>
          </a:solidFill>
        </p:grpSpPr>
        <p:sp>
          <p:nvSpPr>
            <p:cNvPr id="48" name="Partial Circle 47">
              <a:extLst>
                <a:ext uri="{FF2B5EF4-FFF2-40B4-BE49-F238E27FC236}">
                  <a16:creationId xmlns:a16="http://schemas.microsoft.com/office/drawing/2014/main" id="{C1B12FA9-45BA-307A-2CE0-343E72142A30}"/>
                </a:ext>
              </a:extLst>
            </p:cNvPr>
            <p:cNvSpPr/>
            <p:nvPr/>
          </p:nvSpPr>
          <p:spPr>
            <a:xfrm>
              <a:off x="7695408" y="4686300"/>
              <a:ext cx="174623" cy="178412"/>
            </a:xfrm>
            <a:prstGeom prst="pie">
              <a:avLst>
                <a:gd name="adj1" fmla="val 10538589"/>
                <a:gd name="adj2" fmla="val 16035961"/>
              </a:avLst>
            </a:prstGeom>
            <a:grpFill/>
            <a:ln w="19050">
              <a:solidFill>
                <a:srgbClr val="E7B6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EE2B93E-74F5-8369-390A-FAEFC34FF740}"/>
                </a:ext>
              </a:extLst>
            </p:cNvPr>
            <p:cNvSpPr/>
            <p:nvPr/>
          </p:nvSpPr>
          <p:spPr>
            <a:xfrm>
              <a:off x="7712075" y="4679830"/>
              <a:ext cx="120650" cy="103981"/>
            </a:xfrm>
            <a:custGeom>
              <a:avLst/>
              <a:gdLst>
                <a:gd name="connsiteX0" fmla="*/ 19050 w 120650"/>
                <a:gd name="connsiteY0" fmla="*/ 0 h 101600"/>
                <a:gd name="connsiteX1" fmla="*/ 120650 w 120650"/>
                <a:gd name="connsiteY1" fmla="*/ 101600 h 101600"/>
                <a:gd name="connsiteX2" fmla="*/ 0 w 120650"/>
                <a:gd name="connsiteY2" fmla="*/ 101600 h 101600"/>
                <a:gd name="connsiteX0" fmla="*/ 33338 w 120650"/>
                <a:gd name="connsiteY0" fmla="*/ 0 h 92075"/>
                <a:gd name="connsiteX1" fmla="*/ 120650 w 120650"/>
                <a:gd name="connsiteY1" fmla="*/ 92075 h 92075"/>
                <a:gd name="connsiteX2" fmla="*/ 0 w 120650"/>
                <a:gd name="connsiteY2" fmla="*/ 92075 h 92075"/>
                <a:gd name="connsiteX0" fmla="*/ 45244 w 120650"/>
                <a:gd name="connsiteY0" fmla="*/ 0 h 120650"/>
                <a:gd name="connsiteX1" fmla="*/ 120650 w 120650"/>
                <a:gd name="connsiteY1" fmla="*/ 120650 h 120650"/>
                <a:gd name="connsiteX2" fmla="*/ 0 w 120650"/>
                <a:gd name="connsiteY2" fmla="*/ 120650 h 120650"/>
                <a:gd name="connsiteX0" fmla="*/ 61912 w 120650"/>
                <a:gd name="connsiteY0" fmla="*/ 0 h 103981"/>
                <a:gd name="connsiteX1" fmla="*/ 120650 w 120650"/>
                <a:gd name="connsiteY1" fmla="*/ 103981 h 103981"/>
                <a:gd name="connsiteX2" fmla="*/ 0 w 120650"/>
                <a:gd name="connsiteY2" fmla="*/ 103981 h 103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650" h="103981">
                  <a:moveTo>
                    <a:pt x="61912" y="0"/>
                  </a:moveTo>
                  <a:lnTo>
                    <a:pt x="120650" y="103981"/>
                  </a:lnTo>
                  <a:lnTo>
                    <a:pt x="0" y="103981"/>
                  </a:lnTo>
                </a:path>
              </a:pathLst>
            </a:custGeom>
            <a:grpFill/>
            <a:ln w="19050">
              <a:solidFill>
                <a:srgbClr val="E7B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78B633A-7C47-4BEE-44CB-04B891C4E1B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855" y="9222908"/>
            <a:ext cx="671692" cy="671692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30B5252-6E9A-8952-B096-66AF56492CB7}"/>
              </a:ext>
            </a:extLst>
          </p:cNvPr>
          <p:cNvSpPr txBox="1"/>
          <p:nvPr/>
        </p:nvSpPr>
        <p:spPr>
          <a:xfrm>
            <a:off x="892594" y="9247131"/>
            <a:ext cx="3656546" cy="6232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50" b="1">
                <a:solidFill>
                  <a:schemeClr val="bg1"/>
                </a:solidFill>
                <a:latin typeface="Gordita" pitchFamily="50" charset="0"/>
                <a:cs typeface="Gordita" pitchFamily="50" charset="0"/>
              </a:rPr>
              <a:t>Samuel R. Assam | President</a:t>
            </a:r>
          </a:p>
          <a:p>
            <a:r>
              <a:rPr lang="en-US" sz="800" b="1">
                <a:solidFill>
                  <a:srgbClr val="E7B600"/>
                </a:solidFill>
                <a:latin typeface="Gordita" pitchFamily="50" charset="0"/>
                <a:cs typeface="Gordita" pitchFamily="50" charset="0"/>
              </a:rPr>
              <a:t>Phone:</a:t>
            </a:r>
            <a:r>
              <a:rPr lang="en-US" sz="800" i="1">
                <a:solidFill>
                  <a:srgbClr val="E7B600"/>
                </a:solidFill>
                <a:latin typeface="Gordita" pitchFamily="50" charset="0"/>
                <a:cs typeface="Gordita" pitchFamily="50" charset="0"/>
              </a:rPr>
              <a:t> </a:t>
            </a:r>
            <a:r>
              <a:rPr lang="en-US" sz="800">
                <a:solidFill>
                  <a:schemeClr val="bg1"/>
                </a:solidFill>
                <a:latin typeface="Gordita" pitchFamily="50" charset="0"/>
                <a:cs typeface="Gordita" pitchFamily="50" charset="0"/>
              </a:rPr>
              <a:t>(605) 334-8040</a:t>
            </a:r>
          </a:p>
          <a:p>
            <a:r>
              <a:rPr lang="en-US" sz="800" b="1">
                <a:solidFill>
                  <a:srgbClr val="E7B600"/>
                </a:solidFill>
                <a:latin typeface="Gordita" pitchFamily="50" charset="0"/>
                <a:cs typeface="Gordita" pitchFamily="50" charset="0"/>
              </a:rPr>
              <a:t>Email: </a:t>
            </a:r>
            <a:r>
              <a:rPr lang="en-US" sz="800">
                <a:solidFill>
                  <a:schemeClr val="bg1"/>
                </a:solidFill>
                <a:latin typeface="Gordita" pitchFamily="50" charset="0"/>
                <a:cs typeface="Gordita" pitchFamily="50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sam@assamcompanies.com</a:t>
            </a:r>
            <a:endParaRPr lang="en-US" sz="800">
              <a:solidFill>
                <a:schemeClr val="bg1"/>
              </a:solidFill>
              <a:latin typeface="Gordita" pitchFamily="50" charset="0"/>
              <a:cs typeface="Gordita" pitchFamily="50" charset="0"/>
            </a:endParaRPr>
          </a:p>
          <a:p>
            <a:r>
              <a:rPr lang="en-US" sz="800" b="1">
                <a:solidFill>
                  <a:srgbClr val="E7B600"/>
                </a:solidFill>
                <a:latin typeface="Gordita" pitchFamily="50" charset="0"/>
                <a:cs typeface="Gordita" pitchFamily="50" charset="0"/>
              </a:rPr>
              <a:t>Address: </a:t>
            </a:r>
            <a:r>
              <a:rPr lang="en-US" sz="800">
                <a:solidFill>
                  <a:schemeClr val="bg1"/>
                </a:solidFill>
                <a:latin typeface="Gordita" pitchFamily="50" charset="0"/>
                <a:cs typeface="Gordita" pitchFamily="50" charset="0"/>
              </a:rPr>
              <a:t>530 S. Phillips Ave, Sioux Falls, SD 57104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A36BFC-06E1-B185-7C5E-61CDDECE1432}"/>
              </a:ext>
            </a:extLst>
          </p:cNvPr>
          <p:cNvSpPr/>
          <p:nvPr/>
        </p:nvSpPr>
        <p:spPr>
          <a:xfrm rot="10800000">
            <a:off x="2045343" y="5476600"/>
            <a:ext cx="1546473" cy="319657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3CB3D3-0863-3CE0-15EF-6B735D16E32E}"/>
              </a:ext>
            </a:extLst>
          </p:cNvPr>
          <p:cNvSpPr txBox="1"/>
          <p:nvPr/>
        </p:nvSpPr>
        <p:spPr>
          <a:xfrm>
            <a:off x="1474566" y="6615233"/>
            <a:ext cx="267348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1600">
                <a:solidFill>
                  <a:srgbClr val="FF0000"/>
                </a:solidFill>
                <a:latin typeface="Gordita Black" pitchFamily="50" charset="0"/>
                <a:cs typeface="Gordita Black" pitchFamily="50" charset="0"/>
              </a:defRPr>
            </a:lvl1pPr>
          </a:lstStyle>
          <a:p>
            <a:r>
              <a:rPr lang="en-US"/>
              <a:t>AVAILABLE</a:t>
            </a:r>
          </a:p>
          <a:p>
            <a:r>
              <a:rPr lang="en-US" sz="1200">
                <a:latin typeface="Gordita" pitchFamily="50" charset="0"/>
                <a:cs typeface="Gordita" pitchFamily="50" charset="0"/>
              </a:rPr>
              <a:t>+/- 3,000</a:t>
            </a:r>
          </a:p>
        </p:txBody>
      </p:sp>
    </p:spTree>
    <p:extLst>
      <p:ext uri="{BB962C8B-B14F-4D97-AF65-F5344CB8AC3E}">
        <p14:creationId xmlns:p14="http://schemas.microsoft.com/office/powerpoint/2010/main" val="1770684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A976CD94-3823-D5BD-8CEE-D124B55FF6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495438"/>
              </p:ext>
            </p:extLst>
          </p:nvPr>
        </p:nvGraphicFramePr>
        <p:xfrm>
          <a:off x="320040" y="1967931"/>
          <a:ext cx="7132320" cy="19586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575533028"/>
                    </a:ext>
                  </a:extLst>
                </a:gridCol>
                <a:gridCol w="91440">
                  <a:extLst>
                    <a:ext uri="{9D8B030D-6E8A-4147-A177-3AD203B41FA5}">
                      <a16:colId xmlns:a16="http://schemas.microsoft.com/office/drawing/2014/main" val="1478024452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44953645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760800941"/>
                    </a:ext>
                  </a:extLst>
                </a:gridCol>
                <a:gridCol w="91440">
                  <a:extLst>
                    <a:ext uri="{9D8B030D-6E8A-4147-A177-3AD203B41FA5}">
                      <a16:colId xmlns:a16="http://schemas.microsoft.com/office/drawing/2014/main" val="547353536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404467659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488189114"/>
                    </a:ext>
                  </a:extLst>
                </a:gridCol>
                <a:gridCol w="91440">
                  <a:extLst>
                    <a:ext uri="{9D8B030D-6E8A-4147-A177-3AD203B41FA5}">
                      <a16:colId xmlns:a16="http://schemas.microsoft.com/office/drawing/2014/main" val="255294670"/>
                    </a:ext>
                  </a:extLst>
                </a:gridCol>
                <a:gridCol w="274320">
                  <a:extLst>
                    <a:ext uri="{9D8B030D-6E8A-4147-A177-3AD203B41FA5}">
                      <a16:colId xmlns:a16="http://schemas.microsoft.com/office/drawing/2014/main" val="92384623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548469680"/>
                    </a:ext>
                  </a:extLst>
                </a:gridCol>
              </a:tblGrid>
              <a:tr h="270444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Base Rent</a:t>
                      </a:r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313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L="0" marR="0" marT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$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313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19.50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313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L="0" marR="0"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$</a:t>
                      </a:r>
                    </a:p>
                  </a:txBody>
                  <a:tcPr marL="0" marR="0"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313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2,437.50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313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L="0" marR="0"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$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313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29,250.00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313A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3631927"/>
                  </a:ext>
                </a:extLst>
              </a:tr>
              <a:tr h="402031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CAM*</a:t>
                      </a:r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L="0" marR="0" marT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3.55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L="0" marR="0"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L="0" marR="0"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443.75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L="0" marR="0"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5,325.00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5210052"/>
                  </a:ext>
                </a:extLst>
              </a:tr>
              <a:tr h="402031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Real Estate Taxes*</a:t>
                      </a:r>
                    </a:p>
                  </a:txBody>
                  <a:tcPr marT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313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L="0" marR="0" marT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313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2.95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313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L="0" marR="0"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L="0" marR="0"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313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368.75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313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L="0" marR="0"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313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4,425.00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8313A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5555879"/>
                  </a:ext>
                </a:extLst>
              </a:tr>
              <a:tr h="402031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Property Insurance*</a:t>
                      </a:r>
                    </a:p>
                  </a:txBody>
                  <a:tcPr marR="0" marT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L="0" marR="0" marT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0.35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L="0" marR="0"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L="0" marR="0"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43.75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L="0" marR="0"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525.00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117245"/>
                  </a:ext>
                </a:extLst>
              </a:tr>
              <a:tr h="402031">
                <a:tc>
                  <a:txBody>
                    <a:bodyPr/>
                    <a:lstStyle/>
                    <a:p>
                      <a:pPr marL="233363" lvl="1" indent="0"/>
                      <a:r>
                        <a:rPr lang="en-US" sz="1400" b="1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Total</a:t>
                      </a:r>
                    </a:p>
                  </a:txBody>
                  <a:tcPr marT="91440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solidFill>
                        <a:srgbClr val="2831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313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" b="1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L="0" marR="0" marT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solidFill>
                        <a:srgbClr val="2831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$</a:t>
                      </a:r>
                    </a:p>
                  </a:txBody>
                  <a:tcPr marT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solidFill>
                        <a:srgbClr val="2831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313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26.35</a:t>
                      </a:r>
                    </a:p>
                  </a:txBody>
                  <a:tcPr marT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solidFill>
                        <a:srgbClr val="2831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313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 b="1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L="0" marR="0" marT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solidFill>
                        <a:srgbClr val="2831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$</a:t>
                      </a:r>
                    </a:p>
                  </a:txBody>
                  <a:tcPr marL="0" marR="0" marT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solidFill>
                        <a:srgbClr val="2831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313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3,293.75</a:t>
                      </a:r>
                    </a:p>
                  </a:txBody>
                  <a:tcPr marT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solidFill>
                        <a:srgbClr val="2831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313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00" b="1">
                        <a:solidFill>
                          <a:srgbClr val="3A4236"/>
                        </a:solidFill>
                        <a:latin typeface="Gordita" pitchFamily="50" charset="0"/>
                        <a:cs typeface="Gordita" pitchFamily="50" charset="0"/>
                      </a:endParaRPr>
                    </a:p>
                  </a:txBody>
                  <a:tcPr marL="0" marR="0" marT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solidFill>
                        <a:srgbClr val="2831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$</a:t>
                      </a:r>
                    </a:p>
                  </a:txBody>
                  <a:tcPr marT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76200" cap="flat" cmpd="sng" algn="ctr">
                      <a:solidFill>
                        <a:srgbClr val="2831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313A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solidFill>
                            <a:srgbClr val="3A4236"/>
                          </a:solidFill>
                          <a:latin typeface="Gordita" pitchFamily="50" charset="0"/>
                          <a:cs typeface="Gordita" pitchFamily="50" charset="0"/>
                        </a:rPr>
                        <a:t>39,525.00</a:t>
                      </a:r>
                    </a:p>
                  </a:txBody>
                  <a:tcPr marT="9144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76200" cap="flat" cmpd="sng" algn="ctr">
                      <a:solidFill>
                        <a:srgbClr val="2831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313A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056254"/>
                  </a:ext>
                </a:extLst>
              </a:tr>
            </a:tbl>
          </a:graphicData>
        </a:graphic>
      </p:graphicFrame>
      <p:sp>
        <p:nvSpPr>
          <p:cNvPr id="35" name="Parallelogram 34">
            <a:extLst>
              <a:ext uri="{FF2B5EF4-FFF2-40B4-BE49-F238E27FC236}">
                <a16:creationId xmlns:a16="http://schemas.microsoft.com/office/drawing/2014/main" id="{3799E75B-CB51-0BBD-2D92-6D541D134117}"/>
              </a:ext>
            </a:extLst>
          </p:cNvPr>
          <p:cNvSpPr/>
          <p:nvPr/>
        </p:nvSpPr>
        <p:spPr>
          <a:xfrm>
            <a:off x="272465" y="1891534"/>
            <a:ext cx="1975530" cy="45719"/>
          </a:xfrm>
          <a:prstGeom prst="parallelogram">
            <a:avLst>
              <a:gd name="adj" fmla="val 55980"/>
            </a:avLst>
          </a:prstGeom>
          <a:solidFill>
            <a:srgbClr val="E7B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15BB38A-9C6D-5EC1-5805-0A84A9F697E3}"/>
              </a:ext>
            </a:extLst>
          </p:cNvPr>
          <p:cNvSpPr txBox="1"/>
          <p:nvPr/>
        </p:nvSpPr>
        <p:spPr>
          <a:xfrm>
            <a:off x="245902" y="1565864"/>
            <a:ext cx="200209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>
                <a:solidFill>
                  <a:srgbClr val="191F25"/>
                </a:solidFill>
                <a:latin typeface="Gordita Black" pitchFamily="50" charset="0"/>
                <a:cs typeface="Gordita Black" pitchFamily="50" charset="0"/>
              </a:rPr>
              <a:t>Component</a:t>
            </a:r>
            <a:endParaRPr lang="en-US">
              <a:solidFill>
                <a:srgbClr val="28313A"/>
              </a:solidFill>
              <a:latin typeface="Gordita Black" pitchFamily="50" charset="0"/>
              <a:cs typeface="Gordita Black" pitchFamily="50" charset="0"/>
            </a:endParaRPr>
          </a:p>
        </p:txBody>
      </p:sp>
      <p:sp>
        <p:nvSpPr>
          <p:cNvPr id="39" name="Parallelogram 38">
            <a:extLst>
              <a:ext uri="{FF2B5EF4-FFF2-40B4-BE49-F238E27FC236}">
                <a16:creationId xmlns:a16="http://schemas.microsoft.com/office/drawing/2014/main" id="{840FC826-AD95-2EAE-AF2A-0E0164E7B952}"/>
              </a:ext>
            </a:extLst>
          </p:cNvPr>
          <p:cNvSpPr/>
          <p:nvPr/>
        </p:nvSpPr>
        <p:spPr>
          <a:xfrm>
            <a:off x="2337221" y="1891534"/>
            <a:ext cx="1645920" cy="45719"/>
          </a:xfrm>
          <a:prstGeom prst="parallelogram">
            <a:avLst>
              <a:gd name="adj" fmla="val 55980"/>
            </a:avLst>
          </a:prstGeom>
          <a:solidFill>
            <a:srgbClr val="E7B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2107C45-4D2B-F2C0-83EF-3D88DC410AAA}"/>
              </a:ext>
            </a:extLst>
          </p:cNvPr>
          <p:cNvSpPr txBox="1"/>
          <p:nvPr/>
        </p:nvSpPr>
        <p:spPr>
          <a:xfrm>
            <a:off x="2310659" y="1565864"/>
            <a:ext cx="123264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>
                <a:solidFill>
                  <a:srgbClr val="191F25"/>
                </a:solidFill>
                <a:latin typeface="Gordita Black" pitchFamily="50" charset="0"/>
                <a:cs typeface="Gordita Black" pitchFamily="50" charset="0"/>
              </a:rPr>
              <a:t>PSF</a:t>
            </a:r>
            <a:endParaRPr lang="en-US">
              <a:solidFill>
                <a:srgbClr val="28313A"/>
              </a:solidFill>
              <a:latin typeface="Gordita Black" pitchFamily="50" charset="0"/>
              <a:cs typeface="Gordita Black" pitchFamily="50" charset="0"/>
            </a:endParaRPr>
          </a:p>
        </p:txBody>
      </p:sp>
      <p:sp>
        <p:nvSpPr>
          <p:cNvPr id="46" name="Parallelogram 45">
            <a:extLst>
              <a:ext uri="{FF2B5EF4-FFF2-40B4-BE49-F238E27FC236}">
                <a16:creationId xmlns:a16="http://schemas.microsoft.com/office/drawing/2014/main" id="{85C5FD10-F311-8141-F12E-09DC40682151}"/>
              </a:ext>
            </a:extLst>
          </p:cNvPr>
          <p:cNvSpPr/>
          <p:nvPr/>
        </p:nvSpPr>
        <p:spPr>
          <a:xfrm>
            <a:off x="4071294" y="1891534"/>
            <a:ext cx="1645920" cy="45719"/>
          </a:xfrm>
          <a:prstGeom prst="parallelogram">
            <a:avLst>
              <a:gd name="adj" fmla="val 55980"/>
            </a:avLst>
          </a:prstGeom>
          <a:solidFill>
            <a:srgbClr val="E7B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C40C93D-0C01-4E88-9648-49F8DB092FFD}"/>
              </a:ext>
            </a:extLst>
          </p:cNvPr>
          <p:cNvSpPr txBox="1"/>
          <p:nvPr/>
        </p:nvSpPr>
        <p:spPr>
          <a:xfrm>
            <a:off x="4044732" y="1565864"/>
            <a:ext cx="16724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>
                <a:solidFill>
                  <a:srgbClr val="191F25"/>
                </a:solidFill>
                <a:latin typeface="Gordita Black" pitchFamily="50" charset="0"/>
                <a:cs typeface="Gordita Black" pitchFamily="50" charset="0"/>
              </a:rPr>
              <a:t>Monthly</a:t>
            </a:r>
            <a:endParaRPr lang="en-US">
              <a:solidFill>
                <a:srgbClr val="28313A"/>
              </a:solidFill>
              <a:latin typeface="Gordita Black" pitchFamily="50" charset="0"/>
              <a:cs typeface="Gordita Black" pitchFamily="50" charset="0"/>
            </a:endParaRPr>
          </a:p>
        </p:txBody>
      </p:sp>
      <p:sp>
        <p:nvSpPr>
          <p:cNvPr id="50" name="Parallelogram 49">
            <a:extLst>
              <a:ext uri="{FF2B5EF4-FFF2-40B4-BE49-F238E27FC236}">
                <a16:creationId xmlns:a16="http://schemas.microsoft.com/office/drawing/2014/main" id="{FD8C98A4-26D3-82F7-9CA3-6B95B80F6A76}"/>
              </a:ext>
            </a:extLst>
          </p:cNvPr>
          <p:cNvSpPr/>
          <p:nvPr/>
        </p:nvSpPr>
        <p:spPr>
          <a:xfrm>
            <a:off x="5806440" y="1891534"/>
            <a:ext cx="1645920" cy="45719"/>
          </a:xfrm>
          <a:prstGeom prst="parallelogram">
            <a:avLst>
              <a:gd name="adj" fmla="val 55980"/>
            </a:avLst>
          </a:prstGeom>
          <a:solidFill>
            <a:srgbClr val="E7B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40D0C86-9757-226F-7080-EDD6F5A1E615}"/>
              </a:ext>
            </a:extLst>
          </p:cNvPr>
          <p:cNvSpPr txBox="1"/>
          <p:nvPr/>
        </p:nvSpPr>
        <p:spPr>
          <a:xfrm>
            <a:off x="5779878" y="1565864"/>
            <a:ext cx="167248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>
                <a:solidFill>
                  <a:srgbClr val="191F25"/>
                </a:solidFill>
                <a:latin typeface="Gordita Black" pitchFamily="50" charset="0"/>
                <a:cs typeface="Gordita Black" pitchFamily="50" charset="0"/>
              </a:rPr>
              <a:t>Annually</a:t>
            </a:r>
            <a:endParaRPr lang="en-US">
              <a:solidFill>
                <a:srgbClr val="28313A"/>
              </a:solidFill>
              <a:latin typeface="Gordita Black" pitchFamily="50" charset="0"/>
              <a:cs typeface="Gordita Black" pitchFamily="50" charset="0"/>
            </a:endParaRP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A507821F-F84A-F830-EC05-DE761C37A70A}"/>
              </a:ext>
            </a:extLst>
          </p:cNvPr>
          <p:cNvSpPr/>
          <p:nvPr/>
        </p:nvSpPr>
        <p:spPr>
          <a:xfrm>
            <a:off x="272466" y="1413103"/>
            <a:ext cx="7179894" cy="75456"/>
          </a:xfrm>
          <a:prstGeom prst="parallelogram">
            <a:avLst>
              <a:gd name="adj" fmla="val 55980"/>
            </a:avLst>
          </a:prstGeom>
          <a:solidFill>
            <a:srgbClr val="E7B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06D459-E2A7-7A2B-38F9-24A5C3D3BBEC}"/>
              </a:ext>
            </a:extLst>
          </p:cNvPr>
          <p:cNvSpPr txBox="1"/>
          <p:nvPr/>
        </p:nvSpPr>
        <p:spPr>
          <a:xfrm>
            <a:off x="702891" y="934175"/>
            <a:ext cx="6083193" cy="507831"/>
          </a:xfrm>
          <a:prstGeom prst="rect">
            <a:avLst/>
          </a:prstGeom>
          <a:noFill/>
        </p:spPr>
        <p:txBody>
          <a:bodyPr wrap="square" tIns="91440" rtlCol="0" anchor="ctr">
            <a:spAutoFit/>
          </a:bodyPr>
          <a:lstStyle/>
          <a:p>
            <a:r>
              <a:rPr lang="en-US" sz="2400">
                <a:solidFill>
                  <a:srgbClr val="191F25"/>
                </a:solidFill>
                <a:latin typeface="Gordita Black" pitchFamily="50" charset="0"/>
                <a:cs typeface="Gordita Black" pitchFamily="50" charset="0"/>
              </a:rPr>
              <a:t>Rent Summary – 1,500sf</a:t>
            </a:r>
            <a:endParaRPr lang="en-US">
              <a:solidFill>
                <a:srgbClr val="191F25"/>
              </a:solidFill>
              <a:latin typeface="Gordita Black" pitchFamily="50" charset="0"/>
              <a:cs typeface="Gordita Black" pitchFamily="50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B903B267-410D-4B57-792D-A25184CAD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17756" y="993773"/>
            <a:ext cx="434342" cy="434342"/>
          </a:xfrm>
          <a:prstGeom prst="rect">
            <a:avLst/>
          </a:prstGeom>
        </p:spPr>
      </p:pic>
      <p:sp>
        <p:nvSpPr>
          <p:cNvPr id="17" name="Parallelogram 16">
            <a:extLst>
              <a:ext uri="{FF2B5EF4-FFF2-40B4-BE49-F238E27FC236}">
                <a16:creationId xmlns:a16="http://schemas.microsoft.com/office/drawing/2014/main" id="{920FDAA2-97A4-B7EE-1D24-C9BFFD16751A}"/>
              </a:ext>
            </a:extLst>
          </p:cNvPr>
          <p:cNvSpPr/>
          <p:nvPr/>
        </p:nvSpPr>
        <p:spPr>
          <a:xfrm>
            <a:off x="272464" y="4640398"/>
            <a:ext cx="7179894" cy="75456"/>
          </a:xfrm>
          <a:prstGeom prst="parallelogram">
            <a:avLst>
              <a:gd name="adj" fmla="val 55980"/>
            </a:avLst>
          </a:prstGeom>
          <a:solidFill>
            <a:srgbClr val="E7B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7BF7FE-45B0-A341-E16A-EA9AA6FA3C4C}"/>
              </a:ext>
            </a:extLst>
          </p:cNvPr>
          <p:cNvSpPr txBox="1"/>
          <p:nvPr/>
        </p:nvSpPr>
        <p:spPr>
          <a:xfrm>
            <a:off x="702889" y="4161470"/>
            <a:ext cx="6083193" cy="507831"/>
          </a:xfrm>
          <a:prstGeom prst="rect">
            <a:avLst/>
          </a:prstGeom>
          <a:noFill/>
        </p:spPr>
        <p:txBody>
          <a:bodyPr wrap="square" tIns="91440" rtlCol="0" anchor="ctr">
            <a:spAutoFit/>
          </a:bodyPr>
          <a:lstStyle/>
          <a:p>
            <a:r>
              <a:rPr lang="en-US" sz="2400">
                <a:solidFill>
                  <a:srgbClr val="191F25"/>
                </a:solidFill>
                <a:latin typeface="Gordita Black" pitchFamily="50" charset="0"/>
                <a:cs typeface="Gordita Black" pitchFamily="50" charset="0"/>
              </a:rPr>
              <a:t>Floorplan</a:t>
            </a:r>
            <a:endParaRPr lang="en-US">
              <a:solidFill>
                <a:srgbClr val="191F25"/>
              </a:solidFill>
              <a:latin typeface="Gordita Black" pitchFamily="50" charset="0"/>
              <a:cs typeface="Gordita Black" pitchFamily="50" charset="0"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032D3FA0-6602-243E-AAEB-B3A109C71F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17754" y="4221068"/>
            <a:ext cx="434342" cy="4343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523ED0-80AC-C503-B68D-98BD6C5E084C}"/>
              </a:ext>
            </a:extLst>
          </p:cNvPr>
          <p:cNvSpPr/>
          <p:nvPr/>
        </p:nvSpPr>
        <p:spPr>
          <a:xfrm>
            <a:off x="2897014" y="1692"/>
            <a:ext cx="4875386" cy="82938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2880" rtlCol="0" anchor="ctr"/>
          <a:lstStyle/>
          <a:p>
            <a:pPr algn="r"/>
            <a:r>
              <a:rPr lang="en-US" sz="2000" b="1">
                <a:latin typeface="Gordita" pitchFamily="50" charset="0"/>
                <a:ea typeface="Segoe UI Black" panose="020B0A02040204020203" pitchFamily="34" charset="0"/>
                <a:cs typeface="Gordita" pitchFamily="50" charset="0"/>
              </a:rPr>
              <a:t>The Shoppes at 57</a:t>
            </a:r>
            <a:r>
              <a:rPr lang="en-US" sz="2000" b="1" baseline="30000">
                <a:latin typeface="Gordita" pitchFamily="50" charset="0"/>
                <a:ea typeface="Segoe UI Black" panose="020B0A02040204020203" pitchFamily="34" charset="0"/>
                <a:cs typeface="Gordita" pitchFamily="50" charset="0"/>
              </a:rPr>
              <a:t>th</a:t>
            </a:r>
            <a:r>
              <a:rPr lang="en-US" sz="2000" b="1">
                <a:latin typeface="Gordita" pitchFamily="50" charset="0"/>
                <a:ea typeface="Segoe UI Black" panose="020B0A02040204020203" pitchFamily="34" charset="0"/>
                <a:cs typeface="Gordita" pitchFamily="50" charset="0"/>
              </a:rPr>
              <a:t> and Louise</a:t>
            </a:r>
          </a:p>
          <a:p>
            <a:pPr algn="r"/>
            <a:r>
              <a:rPr lang="en-US" sz="2000" b="1">
                <a:latin typeface="Gordita" pitchFamily="50" charset="0"/>
                <a:ea typeface="Segoe UI Black" panose="020B0A02040204020203" pitchFamily="34" charset="0"/>
                <a:cs typeface="Gordita" pitchFamily="50" charset="0"/>
              </a:rPr>
              <a:t>Office | Retail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FDC8E251-8297-E90F-2EBE-06451E875C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1" y="54432"/>
            <a:ext cx="2537530" cy="6988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6FD416-80C3-60FC-E02E-5748AD8814BF}"/>
              </a:ext>
            </a:extLst>
          </p:cNvPr>
          <p:cNvSpPr txBox="1"/>
          <p:nvPr/>
        </p:nvSpPr>
        <p:spPr>
          <a:xfrm>
            <a:off x="317754" y="3993649"/>
            <a:ext cx="7179894" cy="184666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r>
              <a:rPr lang="en-US" sz="600">
                <a:solidFill>
                  <a:srgbClr val="28313A"/>
                </a:solidFill>
                <a:latin typeface="Gordita" pitchFamily="50" charset="0"/>
                <a:cs typeface="Gordita" pitchFamily="50" charset="0"/>
              </a:rPr>
              <a:t>*Estimate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D7B1C2-A06F-ACC1-CE98-ECD105CF26D1}"/>
              </a:ext>
            </a:extLst>
          </p:cNvPr>
          <p:cNvSpPr/>
          <p:nvPr/>
        </p:nvSpPr>
        <p:spPr>
          <a:xfrm rot="10800000">
            <a:off x="296805" y="5981966"/>
            <a:ext cx="1759892" cy="2698013"/>
          </a:xfrm>
          <a:prstGeom prst="rect">
            <a:avLst/>
          </a:prstGeom>
          <a:noFill/>
          <a:ln w="76200">
            <a:solidFill>
              <a:srgbClr val="E7B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68647C-3F8D-9E97-E0CA-429CA6E3A15B}"/>
              </a:ext>
            </a:extLst>
          </p:cNvPr>
          <p:cNvSpPr/>
          <p:nvPr/>
        </p:nvSpPr>
        <p:spPr>
          <a:xfrm rot="5400000">
            <a:off x="4528602" y="5901035"/>
            <a:ext cx="3812808" cy="1727949"/>
          </a:xfrm>
          <a:prstGeom prst="rect">
            <a:avLst/>
          </a:prstGeom>
          <a:noFill/>
          <a:ln w="76200">
            <a:solidFill>
              <a:srgbClr val="E7B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063E91-4018-DF26-8D22-752332ADD2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6058" y="6470519"/>
            <a:ext cx="2061516" cy="133478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52B85AA-5DB9-C969-9FFA-168CC5736FEA}"/>
              </a:ext>
            </a:extLst>
          </p:cNvPr>
          <p:cNvSpPr/>
          <p:nvPr/>
        </p:nvSpPr>
        <p:spPr>
          <a:xfrm rot="5400000">
            <a:off x="3119282" y="6231498"/>
            <a:ext cx="2924285" cy="1967953"/>
          </a:xfrm>
          <a:prstGeom prst="rect">
            <a:avLst/>
          </a:prstGeom>
          <a:noFill/>
          <a:ln w="76200">
            <a:solidFill>
              <a:srgbClr val="E7B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466E35-B1CF-0FA7-28FF-0F5C4660F0D6}"/>
              </a:ext>
            </a:extLst>
          </p:cNvPr>
          <p:cNvSpPr txBox="1"/>
          <p:nvPr/>
        </p:nvSpPr>
        <p:spPr>
          <a:xfrm>
            <a:off x="3375153" y="6933293"/>
            <a:ext cx="2371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Healing Touch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FFFC684-95B0-CDA3-B095-7CA685B34CC9}"/>
              </a:ext>
            </a:extLst>
          </p:cNvPr>
          <p:cNvSpPr/>
          <p:nvPr/>
        </p:nvSpPr>
        <p:spPr>
          <a:xfrm rot="5400000">
            <a:off x="4118551" y="4323558"/>
            <a:ext cx="897860" cy="1967954"/>
          </a:xfrm>
          <a:prstGeom prst="rect">
            <a:avLst/>
          </a:prstGeom>
          <a:noFill/>
          <a:ln w="76200">
            <a:solidFill>
              <a:srgbClr val="E7B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CE8D693-39AA-1F62-1783-4546D72A40BE}"/>
              </a:ext>
            </a:extLst>
          </p:cNvPr>
          <p:cNvSpPr/>
          <p:nvPr/>
        </p:nvSpPr>
        <p:spPr>
          <a:xfrm rot="5400000">
            <a:off x="5133793" y="5144407"/>
            <a:ext cx="803809" cy="33209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679151D3-B04E-1FEE-2947-C5D36735B0FB}"/>
              </a:ext>
            </a:extLst>
          </p:cNvPr>
          <p:cNvGrpSpPr>
            <a:grpSpLocks noChangeAspect="1"/>
          </p:cNvGrpSpPr>
          <p:nvPr/>
        </p:nvGrpSpPr>
        <p:grpSpPr>
          <a:xfrm rot="5400000" flipH="1">
            <a:off x="7066684" y="6189074"/>
            <a:ext cx="557166" cy="710820"/>
            <a:chOff x="7695408" y="4679830"/>
            <a:chExt cx="174623" cy="184882"/>
          </a:xfrm>
          <a:solidFill>
            <a:srgbClr val="ECE9DE"/>
          </a:solidFill>
        </p:grpSpPr>
        <p:sp>
          <p:nvSpPr>
            <p:cNvPr id="131" name="Partial Circle 130">
              <a:extLst>
                <a:ext uri="{FF2B5EF4-FFF2-40B4-BE49-F238E27FC236}">
                  <a16:creationId xmlns:a16="http://schemas.microsoft.com/office/drawing/2014/main" id="{15126796-9DAC-53B8-8AB8-F2071516EC63}"/>
                </a:ext>
              </a:extLst>
            </p:cNvPr>
            <p:cNvSpPr/>
            <p:nvPr/>
          </p:nvSpPr>
          <p:spPr>
            <a:xfrm>
              <a:off x="7695408" y="4686300"/>
              <a:ext cx="174623" cy="178412"/>
            </a:xfrm>
            <a:prstGeom prst="pie">
              <a:avLst>
                <a:gd name="adj1" fmla="val 10538589"/>
                <a:gd name="adj2" fmla="val 16035961"/>
              </a:avLst>
            </a:prstGeom>
            <a:grpFill/>
            <a:ln w="19050">
              <a:solidFill>
                <a:srgbClr val="E7B6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DAA1260F-A7AF-DFDE-55ED-330926DD7339}"/>
                </a:ext>
              </a:extLst>
            </p:cNvPr>
            <p:cNvSpPr/>
            <p:nvPr/>
          </p:nvSpPr>
          <p:spPr>
            <a:xfrm>
              <a:off x="7712075" y="4679830"/>
              <a:ext cx="120650" cy="103981"/>
            </a:xfrm>
            <a:custGeom>
              <a:avLst/>
              <a:gdLst>
                <a:gd name="connsiteX0" fmla="*/ 19050 w 120650"/>
                <a:gd name="connsiteY0" fmla="*/ 0 h 101600"/>
                <a:gd name="connsiteX1" fmla="*/ 120650 w 120650"/>
                <a:gd name="connsiteY1" fmla="*/ 101600 h 101600"/>
                <a:gd name="connsiteX2" fmla="*/ 0 w 120650"/>
                <a:gd name="connsiteY2" fmla="*/ 101600 h 101600"/>
                <a:gd name="connsiteX0" fmla="*/ 33338 w 120650"/>
                <a:gd name="connsiteY0" fmla="*/ 0 h 92075"/>
                <a:gd name="connsiteX1" fmla="*/ 120650 w 120650"/>
                <a:gd name="connsiteY1" fmla="*/ 92075 h 92075"/>
                <a:gd name="connsiteX2" fmla="*/ 0 w 120650"/>
                <a:gd name="connsiteY2" fmla="*/ 92075 h 92075"/>
                <a:gd name="connsiteX0" fmla="*/ 45244 w 120650"/>
                <a:gd name="connsiteY0" fmla="*/ 0 h 120650"/>
                <a:gd name="connsiteX1" fmla="*/ 120650 w 120650"/>
                <a:gd name="connsiteY1" fmla="*/ 120650 h 120650"/>
                <a:gd name="connsiteX2" fmla="*/ 0 w 120650"/>
                <a:gd name="connsiteY2" fmla="*/ 120650 h 120650"/>
                <a:gd name="connsiteX0" fmla="*/ 61912 w 120650"/>
                <a:gd name="connsiteY0" fmla="*/ 0 h 103981"/>
                <a:gd name="connsiteX1" fmla="*/ 120650 w 120650"/>
                <a:gd name="connsiteY1" fmla="*/ 103981 h 103981"/>
                <a:gd name="connsiteX2" fmla="*/ 0 w 120650"/>
                <a:gd name="connsiteY2" fmla="*/ 103981 h 103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650" h="103981">
                  <a:moveTo>
                    <a:pt x="61912" y="0"/>
                  </a:moveTo>
                  <a:lnTo>
                    <a:pt x="120650" y="103981"/>
                  </a:lnTo>
                  <a:lnTo>
                    <a:pt x="0" y="103981"/>
                  </a:lnTo>
                </a:path>
              </a:pathLst>
            </a:custGeom>
            <a:grpFill/>
            <a:ln w="19050">
              <a:solidFill>
                <a:srgbClr val="E7B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7217442-6F6E-D745-91D3-8632B671743C}"/>
              </a:ext>
            </a:extLst>
          </p:cNvPr>
          <p:cNvGrpSpPr>
            <a:grpSpLocks noChangeAspect="1"/>
          </p:cNvGrpSpPr>
          <p:nvPr/>
        </p:nvGrpSpPr>
        <p:grpSpPr>
          <a:xfrm rot="10800000" flipH="1">
            <a:off x="2811307" y="8361855"/>
            <a:ext cx="557166" cy="710820"/>
            <a:chOff x="7695408" y="4679830"/>
            <a:chExt cx="174623" cy="184882"/>
          </a:xfrm>
          <a:solidFill>
            <a:srgbClr val="ECE9DE"/>
          </a:solidFill>
        </p:grpSpPr>
        <p:sp>
          <p:nvSpPr>
            <p:cNvPr id="33" name="Partial Circle 32">
              <a:extLst>
                <a:ext uri="{FF2B5EF4-FFF2-40B4-BE49-F238E27FC236}">
                  <a16:creationId xmlns:a16="http://schemas.microsoft.com/office/drawing/2014/main" id="{996B2C0A-CF5E-40E4-5B03-ACF5089C257B}"/>
                </a:ext>
              </a:extLst>
            </p:cNvPr>
            <p:cNvSpPr/>
            <p:nvPr/>
          </p:nvSpPr>
          <p:spPr>
            <a:xfrm>
              <a:off x="7695408" y="4686300"/>
              <a:ext cx="174623" cy="178412"/>
            </a:xfrm>
            <a:prstGeom prst="pie">
              <a:avLst>
                <a:gd name="adj1" fmla="val 10538589"/>
                <a:gd name="adj2" fmla="val 16035961"/>
              </a:avLst>
            </a:prstGeom>
            <a:grpFill/>
            <a:ln w="190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49DB314-6783-005F-923F-098640C05F31}"/>
                </a:ext>
              </a:extLst>
            </p:cNvPr>
            <p:cNvSpPr/>
            <p:nvPr/>
          </p:nvSpPr>
          <p:spPr>
            <a:xfrm>
              <a:off x="7712075" y="4679830"/>
              <a:ext cx="120650" cy="103981"/>
            </a:xfrm>
            <a:custGeom>
              <a:avLst/>
              <a:gdLst>
                <a:gd name="connsiteX0" fmla="*/ 19050 w 120650"/>
                <a:gd name="connsiteY0" fmla="*/ 0 h 101600"/>
                <a:gd name="connsiteX1" fmla="*/ 120650 w 120650"/>
                <a:gd name="connsiteY1" fmla="*/ 101600 h 101600"/>
                <a:gd name="connsiteX2" fmla="*/ 0 w 120650"/>
                <a:gd name="connsiteY2" fmla="*/ 101600 h 101600"/>
                <a:gd name="connsiteX0" fmla="*/ 33338 w 120650"/>
                <a:gd name="connsiteY0" fmla="*/ 0 h 92075"/>
                <a:gd name="connsiteX1" fmla="*/ 120650 w 120650"/>
                <a:gd name="connsiteY1" fmla="*/ 92075 h 92075"/>
                <a:gd name="connsiteX2" fmla="*/ 0 w 120650"/>
                <a:gd name="connsiteY2" fmla="*/ 92075 h 92075"/>
                <a:gd name="connsiteX0" fmla="*/ 45244 w 120650"/>
                <a:gd name="connsiteY0" fmla="*/ 0 h 120650"/>
                <a:gd name="connsiteX1" fmla="*/ 120650 w 120650"/>
                <a:gd name="connsiteY1" fmla="*/ 120650 h 120650"/>
                <a:gd name="connsiteX2" fmla="*/ 0 w 120650"/>
                <a:gd name="connsiteY2" fmla="*/ 120650 h 120650"/>
                <a:gd name="connsiteX0" fmla="*/ 61912 w 120650"/>
                <a:gd name="connsiteY0" fmla="*/ 0 h 103981"/>
                <a:gd name="connsiteX1" fmla="*/ 120650 w 120650"/>
                <a:gd name="connsiteY1" fmla="*/ 103981 h 103981"/>
                <a:gd name="connsiteX2" fmla="*/ 0 w 120650"/>
                <a:gd name="connsiteY2" fmla="*/ 103981 h 103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650" h="103981">
                  <a:moveTo>
                    <a:pt x="61912" y="0"/>
                  </a:moveTo>
                  <a:lnTo>
                    <a:pt x="120650" y="103981"/>
                  </a:lnTo>
                  <a:lnTo>
                    <a:pt x="0" y="103981"/>
                  </a:lnTo>
                </a:path>
              </a:pathLst>
            </a:cu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BDC7689-AEB5-0EA4-C113-7F31F369875F}"/>
              </a:ext>
            </a:extLst>
          </p:cNvPr>
          <p:cNvGrpSpPr>
            <a:grpSpLocks noChangeAspect="1"/>
          </p:cNvGrpSpPr>
          <p:nvPr/>
        </p:nvGrpSpPr>
        <p:grpSpPr>
          <a:xfrm rot="10800000" flipH="1">
            <a:off x="4610443" y="8361855"/>
            <a:ext cx="557166" cy="710820"/>
            <a:chOff x="7695408" y="4679830"/>
            <a:chExt cx="174623" cy="184882"/>
          </a:xfrm>
          <a:solidFill>
            <a:srgbClr val="ECE9DE"/>
          </a:solidFill>
        </p:grpSpPr>
        <p:sp>
          <p:nvSpPr>
            <p:cNvPr id="41" name="Partial Circle 40">
              <a:extLst>
                <a:ext uri="{FF2B5EF4-FFF2-40B4-BE49-F238E27FC236}">
                  <a16:creationId xmlns:a16="http://schemas.microsoft.com/office/drawing/2014/main" id="{28706CF6-169C-FE26-D19D-F11509FFD68E}"/>
                </a:ext>
              </a:extLst>
            </p:cNvPr>
            <p:cNvSpPr/>
            <p:nvPr/>
          </p:nvSpPr>
          <p:spPr>
            <a:xfrm>
              <a:off x="7695408" y="4686300"/>
              <a:ext cx="174623" cy="178412"/>
            </a:xfrm>
            <a:prstGeom prst="pie">
              <a:avLst>
                <a:gd name="adj1" fmla="val 10538589"/>
                <a:gd name="adj2" fmla="val 16035961"/>
              </a:avLst>
            </a:prstGeom>
            <a:grpFill/>
            <a:ln w="19050">
              <a:solidFill>
                <a:srgbClr val="E7B6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7A0A9AE-38C3-5076-AC85-707DD2D37AFF}"/>
                </a:ext>
              </a:extLst>
            </p:cNvPr>
            <p:cNvSpPr/>
            <p:nvPr/>
          </p:nvSpPr>
          <p:spPr>
            <a:xfrm>
              <a:off x="7712075" y="4679830"/>
              <a:ext cx="120650" cy="103981"/>
            </a:xfrm>
            <a:custGeom>
              <a:avLst/>
              <a:gdLst>
                <a:gd name="connsiteX0" fmla="*/ 19050 w 120650"/>
                <a:gd name="connsiteY0" fmla="*/ 0 h 101600"/>
                <a:gd name="connsiteX1" fmla="*/ 120650 w 120650"/>
                <a:gd name="connsiteY1" fmla="*/ 101600 h 101600"/>
                <a:gd name="connsiteX2" fmla="*/ 0 w 120650"/>
                <a:gd name="connsiteY2" fmla="*/ 101600 h 101600"/>
                <a:gd name="connsiteX0" fmla="*/ 33338 w 120650"/>
                <a:gd name="connsiteY0" fmla="*/ 0 h 92075"/>
                <a:gd name="connsiteX1" fmla="*/ 120650 w 120650"/>
                <a:gd name="connsiteY1" fmla="*/ 92075 h 92075"/>
                <a:gd name="connsiteX2" fmla="*/ 0 w 120650"/>
                <a:gd name="connsiteY2" fmla="*/ 92075 h 92075"/>
                <a:gd name="connsiteX0" fmla="*/ 45244 w 120650"/>
                <a:gd name="connsiteY0" fmla="*/ 0 h 120650"/>
                <a:gd name="connsiteX1" fmla="*/ 120650 w 120650"/>
                <a:gd name="connsiteY1" fmla="*/ 120650 h 120650"/>
                <a:gd name="connsiteX2" fmla="*/ 0 w 120650"/>
                <a:gd name="connsiteY2" fmla="*/ 120650 h 120650"/>
                <a:gd name="connsiteX0" fmla="*/ 61912 w 120650"/>
                <a:gd name="connsiteY0" fmla="*/ 0 h 103981"/>
                <a:gd name="connsiteX1" fmla="*/ 120650 w 120650"/>
                <a:gd name="connsiteY1" fmla="*/ 103981 h 103981"/>
                <a:gd name="connsiteX2" fmla="*/ 0 w 120650"/>
                <a:gd name="connsiteY2" fmla="*/ 103981 h 103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650" h="103981">
                  <a:moveTo>
                    <a:pt x="61912" y="0"/>
                  </a:moveTo>
                  <a:lnTo>
                    <a:pt x="120650" y="103981"/>
                  </a:lnTo>
                  <a:lnTo>
                    <a:pt x="0" y="103981"/>
                  </a:lnTo>
                </a:path>
              </a:pathLst>
            </a:custGeom>
            <a:grpFill/>
            <a:ln w="19050">
              <a:solidFill>
                <a:srgbClr val="E7B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A961BFEB-5AA6-ADB4-4AFD-7A789A385F8C}"/>
              </a:ext>
            </a:extLst>
          </p:cNvPr>
          <p:cNvSpPr txBox="1"/>
          <p:nvPr/>
        </p:nvSpPr>
        <p:spPr>
          <a:xfrm>
            <a:off x="-159990" y="7372446"/>
            <a:ext cx="267348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1600">
                <a:solidFill>
                  <a:srgbClr val="FF0000"/>
                </a:solidFill>
                <a:latin typeface="Gordita Black" pitchFamily="50" charset="0"/>
                <a:cs typeface="Gordita Black" pitchFamily="50" charset="0"/>
              </a:defRPr>
            </a:lvl1pPr>
          </a:lstStyle>
          <a:p>
            <a:r>
              <a:rPr lang="en-US" sz="1200">
                <a:solidFill>
                  <a:srgbClr val="E7B600"/>
                </a:solidFill>
              </a:rPr>
              <a:t>VACANT</a:t>
            </a:r>
            <a:endParaRPr lang="en-US" sz="1200">
              <a:solidFill>
                <a:srgbClr val="E7B600"/>
              </a:solidFill>
              <a:latin typeface="Gordita" pitchFamily="50" charset="0"/>
              <a:cs typeface="Gordita" pitchFamily="50" charset="0"/>
            </a:endParaRPr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247E6D4C-7EF6-3C0C-E692-695073C6CA0F}"/>
              </a:ext>
            </a:extLst>
          </p:cNvPr>
          <p:cNvSpPr/>
          <p:nvPr/>
        </p:nvSpPr>
        <p:spPr>
          <a:xfrm rot="3584934">
            <a:off x="5438641" y="4756689"/>
            <a:ext cx="730834" cy="604504"/>
          </a:xfrm>
          <a:prstGeom prst="triangle">
            <a:avLst>
              <a:gd name="adj" fmla="val 48563"/>
            </a:avLst>
          </a:prstGeom>
          <a:solidFill>
            <a:srgbClr val="ECE9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BDAEA71-B788-329A-0AF6-C3148BB8F449}"/>
              </a:ext>
            </a:extLst>
          </p:cNvPr>
          <p:cNvGrpSpPr>
            <a:grpSpLocks noChangeAspect="1"/>
          </p:cNvGrpSpPr>
          <p:nvPr/>
        </p:nvGrpSpPr>
        <p:grpSpPr>
          <a:xfrm rot="10800000" flipH="1">
            <a:off x="1469061" y="8361855"/>
            <a:ext cx="557166" cy="710820"/>
            <a:chOff x="7695408" y="4679830"/>
            <a:chExt cx="174623" cy="184882"/>
          </a:xfrm>
          <a:solidFill>
            <a:srgbClr val="ECE9DE"/>
          </a:solidFill>
        </p:grpSpPr>
        <p:sp>
          <p:nvSpPr>
            <p:cNvPr id="48" name="Partial Circle 47">
              <a:extLst>
                <a:ext uri="{FF2B5EF4-FFF2-40B4-BE49-F238E27FC236}">
                  <a16:creationId xmlns:a16="http://schemas.microsoft.com/office/drawing/2014/main" id="{C1B12FA9-45BA-307A-2CE0-343E72142A30}"/>
                </a:ext>
              </a:extLst>
            </p:cNvPr>
            <p:cNvSpPr/>
            <p:nvPr/>
          </p:nvSpPr>
          <p:spPr>
            <a:xfrm>
              <a:off x="7695408" y="4686300"/>
              <a:ext cx="174623" cy="178412"/>
            </a:xfrm>
            <a:prstGeom prst="pie">
              <a:avLst>
                <a:gd name="adj1" fmla="val 10538589"/>
                <a:gd name="adj2" fmla="val 16035961"/>
              </a:avLst>
            </a:prstGeom>
            <a:grpFill/>
            <a:ln w="19050">
              <a:solidFill>
                <a:srgbClr val="E7B6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EE2B93E-74F5-8369-390A-FAEFC34FF740}"/>
                </a:ext>
              </a:extLst>
            </p:cNvPr>
            <p:cNvSpPr/>
            <p:nvPr/>
          </p:nvSpPr>
          <p:spPr>
            <a:xfrm>
              <a:off x="7712075" y="4679830"/>
              <a:ext cx="120650" cy="103981"/>
            </a:xfrm>
            <a:custGeom>
              <a:avLst/>
              <a:gdLst>
                <a:gd name="connsiteX0" fmla="*/ 19050 w 120650"/>
                <a:gd name="connsiteY0" fmla="*/ 0 h 101600"/>
                <a:gd name="connsiteX1" fmla="*/ 120650 w 120650"/>
                <a:gd name="connsiteY1" fmla="*/ 101600 h 101600"/>
                <a:gd name="connsiteX2" fmla="*/ 0 w 120650"/>
                <a:gd name="connsiteY2" fmla="*/ 101600 h 101600"/>
                <a:gd name="connsiteX0" fmla="*/ 33338 w 120650"/>
                <a:gd name="connsiteY0" fmla="*/ 0 h 92075"/>
                <a:gd name="connsiteX1" fmla="*/ 120650 w 120650"/>
                <a:gd name="connsiteY1" fmla="*/ 92075 h 92075"/>
                <a:gd name="connsiteX2" fmla="*/ 0 w 120650"/>
                <a:gd name="connsiteY2" fmla="*/ 92075 h 92075"/>
                <a:gd name="connsiteX0" fmla="*/ 45244 w 120650"/>
                <a:gd name="connsiteY0" fmla="*/ 0 h 120650"/>
                <a:gd name="connsiteX1" fmla="*/ 120650 w 120650"/>
                <a:gd name="connsiteY1" fmla="*/ 120650 h 120650"/>
                <a:gd name="connsiteX2" fmla="*/ 0 w 120650"/>
                <a:gd name="connsiteY2" fmla="*/ 120650 h 120650"/>
                <a:gd name="connsiteX0" fmla="*/ 61912 w 120650"/>
                <a:gd name="connsiteY0" fmla="*/ 0 h 103981"/>
                <a:gd name="connsiteX1" fmla="*/ 120650 w 120650"/>
                <a:gd name="connsiteY1" fmla="*/ 103981 h 103981"/>
                <a:gd name="connsiteX2" fmla="*/ 0 w 120650"/>
                <a:gd name="connsiteY2" fmla="*/ 103981 h 103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650" h="103981">
                  <a:moveTo>
                    <a:pt x="61912" y="0"/>
                  </a:moveTo>
                  <a:lnTo>
                    <a:pt x="120650" y="103981"/>
                  </a:lnTo>
                  <a:lnTo>
                    <a:pt x="0" y="103981"/>
                  </a:lnTo>
                </a:path>
              </a:pathLst>
            </a:custGeom>
            <a:grpFill/>
            <a:ln w="19050">
              <a:solidFill>
                <a:srgbClr val="E7B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78B633A-7C47-4BEE-44CB-04B891C4E1B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855" y="9222908"/>
            <a:ext cx="671692" cy="671692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30B5252-6E9A-8952-B096-66AF56492CB7}"/>
              </a:ext>
            </a:extLst>
          </p:cNvPr>
          <p:cNvSpPr txBox="1"/>
          <p:nvPr/>
        </p:nvSpPr>
        <p:spPr>
          <a:xfrm>
            <a:off x="892594" y="9247131"/>
            <a:ext cx="3656546" cy="6232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50" b="1">
                <a:solidFill>
                  <a:schemeClr val="bg1"/>
                </a:solidFill>
                <a:latin typeface="Gordita" pitchFamily="50" charset="0"/>
                <a:cs typeface="Gordita" pitchFamily="50" charset="0"/>
              </a:rPr>
              <a:t>Samuel R. Assam | President</a:t>
            </a:r>
          </a:p>
          <a:p>
            <a:r>
              <a:rPr lang="en-US" sz="800" b="1">
                <a:solidFill>
                  <a:srgbClr val="E7B600"/>
                </a:solidFill>
                <a:latin typeface="Gordita" pitchFamily="50" charset="0"/>
                <a:cs typeface="Gordita" pitchFamily="50" charset="0"/>
              </a:rPr>
              <a:t>Phone:</a:t>
            </a:r>
            <a:r>
              <a:rPr lang="en-US" sz="800" i="1">
                <a:solidFill>
                  <a:srgbClr val="E7B600"/>
                </a:solidFill>
                <a:latin typeface="Gordita" pitchFamily="50" charset="0"/>
                <a:cs typeface="Gordita" pitchFamily="50" charset="0"/>
              </a:rPr>
              <a:t> </a:t>
            </a:r>
            <a:r>
              <a:rPr lang="en-US" sz="800">
                <a:solidFill>
                  <a:schemeClr val="bg1"/>
                </a:solidFill>
                <a:latin typeface="Gordita" pitchFamily="50" charset="0"/>
                <a:cs typeface="Gordita" pitchFamily="50" charset="0"/>
              </a:rPr>
              <a:t>(605) 334-8040</a:t>
            </a:r>
          </a:p>
          <a:p>
            <a:r>
              <a:rPr lang="en-US" sz="800" b="1">
                <a:solidFill>
                  <a:srgbClr val="E7B600"/>
                </a:solidFill>
                <a:latin typeface="Gordita" pitchFamily="50" charset="0"/>
                <a:cs typeface="Gordita" pitchFamily="50" charset="0"/>
              </a:rPr>
              <a:t>Email: </a:t>
            </a:r>
            <a:r>
              <a:rPr lang="en-US" sz="800">
                <a:solidFill>
                  <a:schemeClr val="bg1"/>
                </a:solidFill>
                <a:latin typeface="Gordita" pitchFamily="50" charset="0"/>
                <a:cs typeface="Gordita" pitchFamily="50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sam@assamcompanies.com</a:t>
            </a:r>
            <a:endParaRPr lang="en-US" sz="800">
              <a:solidFill>
                <a:schemeClr val="bg1"/>
              </a:solidFill>
              <a:latin typeface="Gordita" pitchFamily="50" charset="0"/>
              <a:cs typeface="Gordita" pitchFamily="50" charset="0"/>
            </a:endParaRPr>
          </a:p>
          <a:p>
            <a:r>
              <a:rPr lang="en-US" sz="800" b="1">
                <a:solidFill>
                  <a:srgbClr val="E7B600"/>
                </a:solidFill>
                <a:latin typeface="Gordita" pitchFamily="50" charset="0"/>
                <a:cs typeface="Gordita" pitchFamily="50" charset="0"/>
              </a:rPr>
              <a:t>Address: </a:t>
            </a:r>
            <a:r>
              <a:rPr lang="en-US" sz="800">
                <a:solidFill>
                  <a:schemeClr val="bg1"/>
                </a:solidFill>
                <a:latin typeface="Gordita" pitchFamily="50" charset="0"/>
                <a:cs typeface="Gordita" pitchFamily="50" charset="0"/>
              </a:rPr>
              <a:t>530 S. Phillips Ave, Sioux Falls, SD 57104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A36BFC-06E1-B185-7C5E-61CDDECE1432}"/>
              </a:ext>
            </a:extLst>
          </p:cNvPr>
          <p:cNvSpPr/>
          <p:nvPr/>
        </p:nvSpPr>
        <p:spPr>
          <a:xfrm rot="10800000">
            <a:off x="2045343" y="5476600"/>
            <a:ext cx="1546473" cy="319657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3CB3D3-0863-3CE0-15EF-6B735D16E32E}"/>
              </a:ext>
            </a:extLst>
          </p:cNvPr>
          <p:cNvSpPr txBox="1"/>
          <p:nvPr/>
        </p:nvSpPr>
        <p:spPr>
          <a:xfrm>
            <a:off x="1474566" y="6615233"/>
            <a:ext cx="267348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defRPr sz="1600">
                <a:solidFill>
                  <a:srgbClr val="FF0000"/>
                </a:solidFill>
                <a:latin typeface="Gordita Black" pitchFamily="50" charset="0"/>
                <a:cs typeface="Gordita Black" pitchFamily="50" charset="0"/>
              </a:defRPr>
            </a:lvl1pPr>
          </a:lstStyle>
          <a:p>
            <a:r>
              <a:rPr lang="en-US"/>
              <a:t>AVAILABLE</a:t>
            </a:r>
          </a:p>
          <a:p>
            <a:r>
              <a:rPr lang="en-US" sz="1200">
                <a:latin typeface="Gordita" pitchFamily="50" charset="0"/>
                <a:cs typeface="Gordita" pitchFamily="50" charset="0"/>
              </a:rPr>
              <a:t>+/- 1,500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3B6E1A3-6687-C58A-DE48-61EB5ADF3FAF}"/>
              </a:ext>
            </a:extLst>
          </p:cNvPr>
          <p:cNvCxnSpPr>
            <a:cxnSpLocks/>
            <a:stCxn id="8" idx="2"/>
            <a:endCxn id="3" idx="0"/>
          </p:cNvCxnSpPr>
          <p:nvPr/>
        </p:nvCxnSpPr>
        <p:spPr>
          <a:xfrm>
            <a:off x="2811307" y="7138453"/>
            <a:ext cx="7272" cy="1534724"/>
          </a:xfrm>
          <a:prstGeom prst="line">
            <a:avLst/>
          </a:prstGeom>
          <a:ln w="19050" cap="flat" cmpd="sng" algn="ctr">
            <a:solidFill>
              <a:srgbClr val="FFB3B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E8BC723-F058-8C26-972A-9F8E758339FC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2818579" y="5476600"/>
            <a:ext cx="0" cy="1298760"/>
          </a:xfrm>
          <a:prstGeom prst="line">
            <a:avLst/>
          </a:prstGeom>
          <a:ln w="19050" cap="flat" cmpd="sng" algn="ctr">
            <a:solidFill>
              <a:srgbClr val="FFB3B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0413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A864072-2919-A52A-44DD-CA087372BFC8}"/>
              </a:ext>
            </a:extLst>
          </p:cNvPr>
          <p:cNvSpPr/>
          <p:nvPr/>
        </p:nvSpPr>
        <p:spPr>
          <a:xfrm rot="16200000">
            <a:off x="4983464" y="2660604"/>
            <a:ext cx="4179562" cy="413701"/>
          </a:xfrm>
          <a:prstGeom prst="rect">
            <a:avLst/>
          </a:prstGeom>
          <a:solidFill>
            <a:srgbClr val="373F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8CC3450-4F4A-4456-4576-FF86556AD4F5}"/>
              </a:ext>
            </a:extLst>
          </p:cNvPr>
          <p:cNvSpPr/>
          <p:nvPr/>
        </p:nvSpPr>
        <p:spPr>
          <a:xfrm rot="16200000">
            <a:off x="-2541104" y="2541515"/>
            <a:ext cx="5912425" cy="829388"/>
          </a:xfrm>
          <a:prstGeom prst="rect">
            <a:avLst/>
          </a:prstGeom>
          <a:solidFill>
            <a:srgbClr val="28313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2880" rtlCol="0" anchor="ctr"/>
          <a:lstStyle/>
          <a:p>
            <a:pPr algn="r"/>
            <a:r>
              <a:rPr lang="en-US" sz="2000" b="1">
                <a:latin typeface="Gordita" pitchFamily="50" charset="0"/>
                <a:ea typeface="Segoe UI Black" panose="020B0A02040204020203" pitchFamily="34" charset="0"/>
                <a:cs typeface="Gordita" pitchFamily="50" charset="0"/>
              </a:rPr>
              <a:t>The Shoppes at 57</a:t>
            </a:r>
            <a:r>
              <a:rPr lang="en-US" sz="2000" b="1" baseline="30000">
                <a:latin typeface="Gordita" pitchFamily="50" charset="0"/>
                <a:ea typeface="Segoe UI Black" panose="020B0A02040204020203" pitchFamily="34" charset="0"/>
                <a:cs typeface="Gordita" pitchFamily="50" charset="0"/>
              </a:rPr>
              <a:t>th</a:t>
            </a:r>
            <a:r>
              <a:rPr lang="en-US" sz="2000" b="1">
                <a:latin typeface="Gordita" pitchFamily="50" charset="0"/>
                <a:ea typeface="Segoe UI Black" panose="020B0A02040204020203" pitchFamily="34" charset="0"/>
                <a:cs typeface="Gordita" pitchFamily="50" charset="0"/>
              </a:rPr>
              <a:t> and Louise</a:t>
            </a:r>
          </a:p>
          <a:p>
            <a:pPr algn="r"/>
            <a:r>
              <a:rPr lang="en-US" sz="2000" b="1">
                <a:latin typeface="Gordita" pitchFamily="50" charset="0"/>
                <a:ea typeface="Segoe UI Black" panose="020B0A02040204020203" pitchFamily="34" charset="0"/>
                <a:cs typeface="Gordita" pitchFamily="50" charset="0"/>
              </a:rPr>
              <a:t>Office | Retail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F65069C-2D08-3542-B7E3-68FDC5996348}"/>
              </a:ext>
            </a:extLst>
          </p:cNvPr>
          <p:cNvGrpSpPr/>
          <p:nvPr/>
        </p:nvGrpSpPr>
        <p:grpSpPr>
          <a:xfrm>
            <a:off x="811022" y="-3422"/>
            <a:ext cx="6056556" cy="10089448"/>
            <a:chOff x="811022" y="-3422"/>
            <a:chExt cx="6056556" cy="10089448"/>
          </a:xfrm>
        </p:grpSpPr>
        <p:pic>
          <p:nvPicPr>
            <p:cNvPr id="5" name="Picture 4">
              <a:hlinkClick r:id="rId2"/>
              <a:extLst>
                <a:ext uri="{FF2B5EF4-FFF2-40B4-BE49-F238E27FC236}">
                  <a16:creationId xmlns:a16="http://schemas.microsoft.com/office/drawing/2014/main" id="{F99B5C64-C999-1822-980A-8A6E355FBA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56" b="4556"/>
            <a:stretch/>
          </p:blipFill>
          <p:spPr>
            <a:xfrm rot="16200000">
              <a:off x="-1179148" y="2012875"/>
              <a:ext cx="10057127" cy="6035524"/>
            </a:xfrm>
            <a:prstGeom prst="rect">
              <a:avLst/>
            </a:prstGeom>
            <a:noFill/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70B9184-5F60-0790-615B-6AD96C8F18FC}"/>
                </a:ext>
              </a:extLst>
            </p:cNvPr>
            <p:cNvSpPr/>
            <p:nvPr/>
          </p:nvSpPr>
          <p:spPr>
            <a:xfrm rot="16200000">
              <a:off x="-746035" y="5016814"/>
              <a:ext cx="10067365" cy="26894"/>
            </a:xfrm>
            <a:custGeom>
              <a:avLst/>
              <a:gdLst>
                <a:gd name="connsiteX0" fmla="*/ 0 w 10067365"/>
                <a:gd name="connsiteY0" fmla="*/ 0 h 26894"/>
                <a:gd name="connsiteX1" fmla="*/ 3263153 w 10067365"/>
                <a:gd name="connsiteY1" fmla="*/ 17929 h 26894"/>
                <a:gd name="connsiteX2" fmla="*/ 5737412 w 10067365"/>
                <a:gd name="connsiteY2" fmla="*/ 26894 h 26894"/>
                <a:gd name="connsiteX3" fmla="*/ 10067365 w 10067365"/>
                <a:gd name="connsiteY3" fmla="*/ 17929 h 2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67365" h="26894">
                  <a:moveTo>
                    <a:pt x="0" y="0"/>
                  </a:moveTo>
                  <a:lnTo>
                    <a:pt x="3263153" y="17929"/>
                  </a:lnTo>
                  <a:lnTo>
                    <a:pt x="5737412" y="26894"/>
                  </a:lnTo>
                  <a:lnTo>
                    <a:pt x="10067365" y="17929"/>
                  </a:lnTo>
                </a:path>
              </a:pathLst>
            </a:custGeom>
            <a:noFill/>
            <a:ln w="136525">
              <a:solidFill>
                <a:srgbClr val="373F4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DDD53CD-3B5A-45BE-1D12-0A01D8CC46D6}"/>
                </a:ext>
              </a:extLst>
            </p:cNvPr>
            <p:cNvSpPr/>
            <p:nvPr/>
          </p:nvSpPr>
          <p:spPr>
            <a:xfrm rot="16200000">
              <a:off x="3692195" y="2165674"/>
              <a:ext cx="293594" cy="6055939"/>
            </a:xfrm>
            <a:custGeom>
              <a:avLst/>
              <a:gdLst>
                <a:gd name="connsiteX0" fmla="*/ 35858 w 62752"/>
                <a:gd name="connsiteY0" fmla="*/ 0 h 6051176"/>
                <a:gd name="connsiteX1" fmla="*/ 0 w 62752"/>
                <a:gd name="connsiteY1" fmla="*/ 3003176 h 6051176"/>
                <a:gd name="connsiteX2" fmla="*/ 62752 w 62752"/>
                <a:gd name="connsiteY2" fmla="*/ 6051176 h 6051176"/>
                <a:gd name="connsiteX0" fmla="*/ 35858 w 329452"/>
                <a:gd name="connsiteY0" fmla="*/ 0 h 6055939"/>
                <a:gd name="connsiteX1" fmla="*/ 0 w 329452"/>
                <a:gd name="connsiteY1" fmla="*/ 3003176 h 6055939"/>
                <a:gd name="connsiteX2" fmla="*/ 329452 w 329452"/>
                <a:gd name="connsiteY2" fmla="*/ 6055939 h 6055939"/>
                <a:gd name="connsiteX0" fmla="*/ 35858 w 329452"/>
                <a:gd name="connsiteY0" fmla="*/ 0 h 6055939"/>
                <a:gd name="connsiteX1" fmla="*/ 0 w 329452"/>
                <a:gd name="connsiteY1" fmla="*/ 3003176 h 6055939"/>
                <a:gd name="connsiteX2" fmla="*/ 329452 w 329452"/>
                <a:gd name="connsiteY2" fmla="*/ 6055939 h 6055939"/>
                <a:gd name="connsiteX0" fmla="*/ 35858 w 329452"/>
                <a:gd name="connsiteY0" fmla="*/ 0 h 6055939"/>
                <a:gd name="connsiteX1" fmla="*/ 0 w 329452"/>
                <a:gd name="connsiteY1" fmla="*/ 3003176 h 6055939"/>
                <a:gd name="connsiteX2" fmla="*/ 329452 w 329452"/>
                <a:gd name="connsiteY2" fmla="*/ 6055939 h 6055939"/>
                <a:gd name="connsiteX0" fmla="*/ 0 w 293594"/>
                <a:gd name="connsiteY0" fmla="*/ 0 h 6055939"/>
                <a:gd name="connsiteX1" fmla="*/ 21292 w 293594"/>
                <a:gd name="connsiteY1" fmla="*/ 2998413 h 6055939"/>
                <a:gd name="connsiteX2" fmla="*/ 293594 w 293594"/>
                <a:gd name="connsiteY2" fmla="*/ 6055939 h 6055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3594" h="6055939">
                  <a:moveTo>
                    <a:pt x="0" y="0"/>
                  </a:moveTo>
                  <a:lnTo>
                    <a:pt x="21292" y="2998413"/>
                  </a:lnTo>
                  <a:cubicBezTo>
                    <a:pt x="42209" y="4014413"/>
                    <a:pt x="-3547" y="5087564"/>
                    <a:pt x="293594" y="6055939"/>
                  </a:cubicBezTo>
                </a:path>
              </a:pathLst>
            </a:custGeom>
            <a:noFill/>
            <a:ln w="136525">
              <a:solidFill>
                <a:srgbClr val="373F4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01B32D9-D707-6C3D-D0D3-C6CDB3D2396A}"/>
                </a:ext>
              </a:extLst>
            </p:cNvPr>
            <p:cNvSpPr/>
            <p:nvPr/>
          </p:nvSpPr>
          <p:spPr>
            <a:xfrm rot="16200000">
              <a:off x="4482177" y="4202376"/>
              <a:ext cx="395775" cy="614321"/>
            </a:xfrm>
            <a:prstGeom prst="rect">
              <a:avLst/>
            </a:prstGeom>
            <a:solidFill>
              <a:srgbClr val="E7B600">
                <a:alpha val="15000"/>
              </a:srgbClr>
            </a:solidFill>
            <a:ln w="38100">
              <a:solidFill>
                <a:srgbClr val="E7B6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B1D01A9F-87AF-A0A5-200B-87E91DB03D68}"/>
                </a:ext>
              </a:extLst>
            </p:cNvPr>
            <p:cNvSpPr txBox="1"/>
            <p:nvPr/>
          </p:nvSpPr>
          <p:spPr>
            <a:xfrm rot="16200000">
              <a:off x="3684119" y="9373649"/>
              <a:ext cx="119392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W 57</a:t>
              </a:r>
              <a:r>
                <a:rPr lang="en-US" sz="900" baseline="3000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th</a:t>
              </a:r>
              <a:r>
                <a:rPr lang="en-US" sz="90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 Street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A13BB642-9AC5-AB9E-7D69-B60974DB3380}"/>
                </a:ext>
              </a:extLst>
            </p:cNvPr>
            <p:cNvSpPr txBox="1"/>
            <p:nvPr/>
          </p:nvSpPr>
          <p:spPr>
            <a:xfrm>
              <a:off x="948812" y="5235842"/>
              <a:ext cx="119392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Louise Ave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DC62B43-8C99-693D-8248-240893F83A75}"/>
                </a:ext>
              </a:extLst>
            </p:cNvPr>
            <p:cNvSpPr/>
            <p:nvPr/>
          </p:nvSpPr>
          <p:spPr>
            <a:xfrm rot="16200000">
              <a:off x="3306498" y="5096002"/>
              <a:ext cx="1041400" cy="6007100"/>
            </a:xfrm>
            <a:custGeom>
              <a:avLst/>
              <a:gdLst>
                <a:gd name="connsiteX0" fmla="*/ 0 w 1041400"/>
                <a:gd name="connsiteY0" fmla="*/ 0 h 6007100"/>
                <a:gd name="connsiteX1" fmla="*/ 381000 w 1041400"/>
                <a:gd name="connsiteY1" fmla="*/ 1358900 h 6007100"/>
                <a:gd name="connsiteX2" fmla="*/ 501650 w 1041400"/>
                <a:gd name="connsiteY2" fmla="*/ 1752600 h 6007100"/>
                <a:gd name="connsiteX3" fmla="*/ 571500 w 1041400"/>
                <a:gd name="connsiteY3" fmla="*/ 2152650 h 6007100"/>
                <a:gd name="connsiteX4" fmla="*/ 609600 w 1041400"/>
                <a:gd name="connsiteY4" fmla="*/ 2444750 h 6007100"/>
                <a:gd name="connsiteX5" fmla="*/ 609600 w 1041400"/>
                <a:gd name="connsiteY5" fmla="*/ 5187950 h 6007100"/>
                <a:gd name="connsiteX6" fmla="*/ 647700 w 1041400"/>
                <a:gd name="connsiteY6" fmla="*/ 5327650 h 6007100"/>
                <a:gd name="connsiteX7" fmla="*/ 717550 w 1041400"/>
                <a:gd name="connsiteY7" fmla="*/ 5543550 h 6007100"/>
                <a:gd name="connsiteX8" fmla="*/ 850900 w 1041400"/>
                <a:gd name="connsiteY8" fmla="*/ 5791200 h 6007100"/>
                <a:gd name="connsiteX9" fmla="*/ 1041400 w 1041400"/>
                <a:gd name="connsiteY9" fmla="*/ 6007100 h 600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41400" h="6007100">
                  <a:moveTo>
                    <a:pt x="0" y="0"/>
                  </a:moveTo>
                  <a:lnTo>
                    <a:pt x="381000" y="1358900"/>
                  </a:lnTo>
                  <a:lnTo>
                    <a:pt x="501650" y="1752600"/>
                  </a:lnTo>
                  <a:lnTo>
                    <a:pt x="571500" y="2152650"/>
                  </a:lnTo>
                  <a:lnTo>
                    <a:pt x="609600" y="2444750"/>
                  </a:lnTo>
                  <a:lnTo>
                    <a:pt x="609600" y="5187950"/>
                  </a:lnTo>
                  <a:lnTo>
                    <a:pt x="647700" y="5327650"/>
                  </a:lnTo>
                  <a:lnTo>
                    <a:pt x="717550" y="5543550"/>
                  </a:lnTo>
                  <a:lnTo>
                    <a:pt x="850900" y="5791200"/>
                  </a:lnTo>
                  <a:lnTo>
                    <a:pt x="1041400" y="6007100"/>
                  </a:lnTo>
                </a:path>
              </a:pathLst>
            </a:custGeom>
            <a:noFill/>
            <a:ln w="76200">
              <a:solidFill>
                <a:srgbClr val="373F4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3CA696D-7EDF-8568-3B54-24D9D3B1970B}"/>
                </a:ext>
              </a:extLst>
            </p:cNvPr>
            <p:cNvSpPr txBox="1"/>
            <p:nvPr/>
          </p:nvSpPr>
          <p:spPr>
            <a:xfrm rot="20687873">
              <a:off x="1224969" y="8211220"/>
              <a:ext cx="141042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S </a:t>
              </a:r>
              <a:r>
                <a:rPr lang="en-US" sz="700" err="1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Technolopolis</a:t>
              </a:r>
              <a:r>
                <a:rPr lang="en-US" sz="70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 Drive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B1FD030-7595-B061-19EE-F2560D9825D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213096" y="6487481"/>
              <a:ext cx="327660" cy="1090544"/>
            </a:xfrm>
            <a:prstGeom prst="line">
              <a:avLst/>
            </a:prstGeom>
            <a:noFill/>
            <a:ln w="76200">
              <a:solidFill>
                <a:srgbClr val="373F4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B4C9D500-9DCE-19A2-8887-A4C1CD53E775}"/>
                </a:ext>
              </a:extLst>
            </p:cNvPr>
            <p:cNvSpPr/>
            <p:nvPr/>
          </p:nvSpPr>
          <p:spPr>
            <a:xfrm rot="16200000">
              <a:off x="1670738" y="2342642"/>
              <a:ext cx="4343400" cy="6050280"/>
            </a:xfrm>
            <a:custGeom>
              <a:avLst/>
              <a:gdLst>
                <a:gd name="connsiteX0" fmla="*/ 3810000 w 4343400"/>
                <a:gd name="connsiteY0" fmla="*/ 0 h 6050280"/>
                <a:gd name="connsiteX1" fmla="*/ 4335780 w 4343400"/>
                <a:gd name="connsiteY1" fmla="*/ 2293620 h 6050280"/>
                <a:gd name="connsiteX2" fmla="*/ 4343400 w 4343400"/>
                <a:gd name="connsiteY2" fmla="*/ 3467100 h 6050280"/>
                <a:gd name="connsiteX3" fmla="*/ 4335780 w 4343400"/>
                <a:gd name="connsiteY3" fmla="*/ 4640580 h 6050280"/>
                <a:gd name="connsiteX4" fmla="*/ 4213860 w 4343400"/>
                <a:gd name="connsiteY4" fmla="*/ 5105400 h 6050280"/>
                <a:gd name="connsiteX5" fmla="*/ 3909060 w 4343400"/>
                <a:gd name="connsiteY5" fmla="*/ 4998720 h 6050280"/>
                <a:gd name="connsiteX6" fmla="*/ 3406140 w 4343400"/>
                <a:gd name="connsiteY6" fmla="*/ 4968240 h 6050280"/>
                <a:gd name="connsiteX7" fmla="*/ 2316480 w 4343400"/>
                <a:gd name="connsiteY7" fmla="*/ 5082540 h 6050280"/>
                <a:gd name="connsiteX8" fmla="*/ 1363980 w 4343400"/>
                <a:gd name="connsiteY8" fmla="*/ 5212080 h 6050280"/>
                <a:gd name="connsiteX9" fmla="*/ 990600 w 4343400"/>
                <a:gd name="connsiteY9" fmla="*/ 5326380 h 6050280"/>
                <a:gd name="connsiteX10" fmla="*/ 701040 w 4343400"/>
                <a:gd name="connsiteY10" fmla="*/ 5463540 h 6050280"/>
                <a:gd name="connsiteX11" fmla="*/ 449580 w 4343400"/>
                <a:gd name="connsiteY11" fmla="*/ 5615940 h 6050280"/>
                <a:gd name="connsiteX12" fmla="*/ 0 w 4343400"/>
                <a:gd name="connsiteY12" fmla="*/ 6050280 h 6050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43400" h="6050280">
                  <a:moveTo>
                    <a:pt x="3810000" y="0"/>
                  </a:moveTo>
                  <a:lnTo>
                    <a:pt x="4335780" y="2293620"/>
                  </a:lnTo>
                  <a:lnTo>
                    <a:pt x="4343400" y="3467100"/>
                  </a:lnTo>
                  <a:lnTo>
                    <a:pt x="4335780" y="4640580"/>
                  </a:lnTo>
                  <a:lnTo>
                    <a:pt x="4213860" y="5105400"/>
                  </a:lnTo>
                  <a:lnTo>
                    <a:pt x="3909060" y="4998720"/>
                  </a:lnTo>
                  <a:lnTo>
                    <a:pt x="3406140" y="4968240"/>
                  </a:lnTo>
                  <a:lnTo>
                    <a:pt x="2316480" y="5082540"/>
                  </a:lnTo>
                  <a:lnTo>
                    <a:pt x="1363980" y="5212080"/>
                  </a:lnTo>
                  <a:lnTo>
                    <a:pt x="990600" y="5326380"/>
                  </a:lnTo>
                  <a:lnTo>
                    <a:pt x="701040" y="5463540"/>
                  </a:lnTo>
                  <a:lnTo>
                    <a:pt x="449580" y="5615940"/>
                  </a:lnTo>
                  <a:lnTo>
                    <a:pt x="0" y="6050280"/>
                  </a:lnTo>
                </a:path>
              </a:pathLst>
            </a:custGeom>
            <a:noFill/>
            <a:ln w="76200">
              <a:solidFill>
                <a:srgbClr val="373F4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A45E4EA-298E-51CC-1A2A-44AE9299F6FB}"/>
                </a:ext>
              </a:extLst>
            </p:cNvPr>
            <p:cNvSpPr/>
            <p:nvPr/>
          </p:nvSpPr>
          <p:spPr>
            <a:xfrm rot="16200000">
              <a:off x="1605968" y="4289552"/>
              <a:ext cx="1965960" cy="53340"/>
            </a:xfrm>
            <a:custGeom>
              <a:avLst/>
              <a:gdLst>
                <a:gd name="connsiteX0" fmla="*/ 0 w 1965960"/>
                <a:gd name="connsiteY0" fmla="*/ 45720 h 53340"/>
                <a:gd name="connsiteX1" fmla="*/ 1630680 w 1965960"/>
                <a:gd name="connsiteY1" fmla="*/ 53340 h 53340"/>
                <a:gd name="connsiteX2" fmla="*/ 1965960 w 1965960"/>
                <a:gd name="connsiteY2" fmla="*/ 0 h 53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65960" h="53340">
                  <a:moveTo>
                    <a:pt x="0" y="45720"/>
                  </a:moveTo>
                  <a:lnTo>
                    <a:pt x="1630680" y="53340"/>
                  </a:lnTo>
                  <a:lnTo>
                    <a:pt x="1965960" y="0"/>
                  </a:lnTo>
                </a:path>
              </a:pathLst>
            </a:custGeom>
            <a:noFill/>
            <a:ln w="76200">
              <a:solidFill>
                <a:srgbClr val="373F4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9A9535F-5135-05C9-50C6-681E21A1F8A8}"/>
                </a:ext>
              </a:extLst>
            </p:cNvPr>
            <p:cNvSpPr/>
            <p:nvPr/>
          </p:nvSpPr>
          <p:spPr>
            <a:xfrm rot="16200000">
              <a:off x="1442138" y="3241802"/>
              <a:ext cx="716280" cy="1615440"/>
            </a:xfrm>
            <a:custGeom>
              <a:avLst/>
              <a:gdLst>
                <a:gd name="connsiteX0" fmla="*/ 7620 w 716280"/>
                <a:gd name="connsiteY0" fmla="*/ 1615440 h 1615440"/>
                <a:gd name="connsiteX1" fmla="*/ 0 w 716280"/>
                <a:gd name="connsiteY1" fmla="*/ 434340 h 1615440"/>
                <a:gd name="connsiteX2" fmla="*/ 15240 w 716280"/>
                <a:gd name="connsiteY2" fmla="*/ 320040 h 1615440"/>
                <a:gd name="connsiteX3" fmla="*/ 60960 w 716280"/>
                <a:gd name="connsiteY3" fmla="*/ 228600 h 1615440"/>
                <a:gd name="connsiteX4" fmla="*/ 99060 w 716280"/>
                <a:gd name="connsiteY4" fmla="*/ 182880 h 1615440"/>
                <a:gd name="connsiteX5" fmla="*/ 175260 w 716280"/>
                <a:gd name="connsiteY5" fmla="*/ 121920 h 1615440"/>
                <a:gd name="connsiteX6" fmla="*/ 716280 w 716280"/>
                <a:gd name="connsiteY6" fmla="*/ 0 h 161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6280" h="1615440">
                  <a:moveTo>
                    <a:pt x="7620" y="1615440"/>
                  </a:moveTo>
                  <a:lnTo>
                    <a:pt x="0" y="434340"/>
                  </a:lnTo>
                  <a:lnTo>
                    <a:pt x="15240" y="320040"/>
                  </a:lnTo>
                  <a:lnTo>
                    <a:pt x="60960" y="228600"/>
                  </a:lnTo>
                  <a:lnTo>
                    <a:pt x="99060" y="182880"/>
                  </a:lnTo>
                  <a:lnTo>
                    <a:pt x="175260" y="121920"/>
                  </a:lnTo>
                  <a:lnTo>
                    <a:pt x="716280" y="0"/>
                  </a:lnTo>
                </a:path>
              </a:pathLst>
            </a:custGeom>
            <a:noFill/>
            <a:ln w="76200">
              <a:solidFill>
                <a:srgbClr val="373F4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596914E-CAD7-6448-F391-828E1B02C47E}"/>
                </a:ext>
              </a:extLst>
            </p:cNvPr>
            <p:cNvSpPr/>
            <p:nvPr/>
          </p:nvSpPr>
          <p:spPr>
            <a:xfrm rot="16200000">
              <a:off x="2143177" y="87122"/>
              <a:ext cx="853440" cy="3459480"/>
            </a:xfrm>
            <a:custGeom>
              <a:avLst/>
              <a:gdLst>
                <a:gd name="connsiteX0" fmla="*/ 0 w 853440"/>
                <a:gd name="connsiteY0" fmla="*/ 0 h 3459480"/>
                <a:gd name="connsiteX1" fmla="*/ 7620 w 853440"/>
                <a:gd name="connsiteY1" fmla="*/ 525780 h 3459480"/>
                <a:gd name="connsiteX2" fmla="*/ 784860 w 853440"/>
                <a:gd name="connsiteY2" fmla="*/ 487680 h 3459480"/>
                <a:gd name="connsiteX3" fmla="*/ 822960 w 853440"/>
                <a:gd name="connsiteY3" fmla="*/ 899160 h 3459480"/>
                <a:gd name="connsiteX4" fmla="*/ 838200 w 853440"/>
                <a:gd name="connsiteY4" fmla="*/ 1318260 h 3459480"/>
                <a:gd name="connsiteX5" fmla="*/ 853440 w 853440"/>
                <a:gd name="connsiteY5" fmla="*/ 3459480 h 3459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40" h="3459480">
                  <a:moveTo>
                    <a:pt x="0" y="0"/>
                  </a:moveTo>
                  <a:lnTo>
                    <a:pt x="7620" y="525780"/>
                  </a:lnTo>
                  <a:lnTo>
                    <a:pt x="784860" y="487680"/>
                  </a:lnTo>
                  <a:lnTo>
                    <a:pt x="822960" y="899160"/>
                  </a:lnTo>
                  <a:lnTo>
                    <a:pt x="838200" y="1318260"/>
                  </a:lnTo>
                  <a:lnTo>
                    <a:pt x="853440" y="3459480"/>
                  </a:lnTo>
                </a:path>
              </a:pathLst>
            </a:custGeom>
            <a:noFill/>
            <a:ln w="76200">
              <a:solidFill>
                <a:srgbClr val="373F4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1B96CB-D606-A045-1794-A1F349937E84}"/>
                </a:ext>
              </a:extLst>
            </p:cNvPr>
            <p:cNvSpPr/>
            <p:nvPr/>
          </p:nvSpPr>
          <p:spPr>
            <a:xfrm rot="16200000">
              <a:off x="1061137" y="1260603"/>
              <a:ext cx="68580" cy="495300"/>
            </a:xfrm>
            <a:custGeom>
              <a:avLst/>
              <a:gdLst>
                <a:gd name="connsiteX0" fmla="*/ 68580 w 68580"/>
                <a:gd name="connsiteY0" fmla="*/ 495300 h 495300"/>
                <a:gd name="connsiteX1" fmla="*/ 0 w 68580"/>
                <a:gd name="connsiteY1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580" h="495300">
                  <a:moveTo>
                    <a:pt x="68580" y="495300"/>
                  </a:moveTo>
                  <a:lnTo>
                    <a:pt x="0" y="0"/>
                  </a:lnTo>
                </a:path>
              </a:pathLst>
            </a:custGeom>
            <a:noFill/>
            <a:ln w="76200">
              <a:solidFill>
                <a:srgbClr val="373F4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FC58E76-D6B5-F5C3-6C3F-C2D972F59FA6}"/>
                </a:ext>
              </a:extLst>
            </p:cNvPr>
            <p:cNvSpPr txBox="1"/>
            <p:nvPr/>
          </p:nvSpPr>
          <p:spPr>
            <a:xfrm rot="20687873">
              <a:off x="967484" y="6853718"/>
              <a:ext cx="141042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S Techlink Cir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5831A0F-DD8F-5C62-BA4A-CFF3DED5DFB5}"/>
                </a:ext>
              </a:extLst>
            </p:cNvPr>
            <p:cNvSpPr txBox="1"/>
            <p:nvPr/>
          </p:nvSpPr>
          <p:spPr>
            <a:xfrm rot="20769912">
              <a:off x="873623" y="3452484"/>
              <a:ext cx="141042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S Tennis Ln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CB690C9-4854-C001-E0FA-A5C6F24FD847}"/>
                </a:ext>
              </a:extLst>
            </p:cNvPr>
            <p:cNvSpPr txBox="1"/>
            <p:nvPr/>
          </p:nvSpPr>
          <p:spPr>
            <a:xfrm>
              <a:off x="2044971" y="1299335"/>
              <a:ext cx="141042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S Oxbow Ave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1B56BBE-EDA8-61D1-B570-3CC9D8BF288B}"/>
                </a:ext>
              </a:extLst>
            </p:cNvPr>
            <p:cNvSpPr txBox="1"/>
            <p:nvPr/>
          </p:nvSpPr>
          <p:spPr>
            <a:xfrm>
              <a:off x="4411228" y="7911403"/>
              <a:ext cx="141042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S Nevada Ave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AD98C74-8123-17D0-D448-F60C6A7776CA}"/>
                </a:ext>
              </a:extLst>
            </p:cNvPr>
            <p:cNvSpPr txBox="1"/>
            <p:nvPr/>
          </p:nvSpPr>
          <p:spPr>
            <a:xfrm rot="15319472">
              <a:off x="5277325" y="5879597"/>
              <a:ext cx="141042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59</a:t>
              </a:r>
              <a:r>
                <a:rPr lang="en-US" sz="700" baseline="3000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th</a:t>
              </a:r>
              <a:r>
                <a:rPr lang="en-US" sz="700">
                  <a:solidFill>
                    <a:schemeClr val="bg1"/>
                  </a:solidFill>
                  <a:latin typeface="Gordita" pitchFamily="50" charset="0"/>
                  <a:cs typeface="Gordita" pitchFamily="50" charset="0"/>
                </a:rPr>
                <a:t> St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F9E0A1C-134A-952E-3CA9-EC49BFB46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4355112" y="4791915"/>
              <a:ext cx="542925" cy="4953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75C7FF1-1A16-E80C-AAFE-D0D24C7C2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4617125" y="4449191"/>
              <a:ext cx="1082830" cy="207293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23D133A-AE8B-9735-3CA6-5D0011EC8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5154714" y="4511256"/>
              <a:ext cx="683606" cy="447236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7C5C644-98A6-ECD5-E228-009514A47F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17538" b="21461"/>
            <a:stretch/>
          </p:blipFill>
          <p:spPr>
            <a:xfrm rot="16200000">
              <a:off x="4634761" y="3799120"/>
              <a:ext cx="488354" cy="2979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</p:spPr>
        </p:pic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8FDC15E5-150D-883C-5FDD-29A753CC7C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304114" y="3554412"/>
              <a:ext cx="591847" cy="259900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F368D2F3-C2FE-E321-795D-50DABBAD1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3505940" y="4527932"/>
              <a:ext cx="863545" cy="537509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</p:spPr>
        </p:pic>
        <p:pic>
          <p:nvPicPr>
            <p:cNvPr id="48" name="Picture 4" descr="Advanced Dental | Sioux Falls SD">
              <a:extLst>
                <a:ext uri="{FF2B5EF4-FFF2-40B4-BE49-F238E27FC236}">
                  <a16:creationId xmlns:a16="http://schemas.microsoft.com/office/drawing/2014/main" id="{77D911D1-0F90-B2D6-B6E0-C162183D40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alphaModFix amt="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470087" y="3999683"/>
              <a:ext cx="203483" cy="203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B087F6F-48AF-50B3-E485-9A10003A4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16200000">
              <a:off x="2995898" y="4531379"/>
              <a:ext cx="1104217" cy="24430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51F116F6-2013-5CD1-D539-EAF9A7296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6200000">
              <a:off x="2762720" y="4565437"/>
              <a:ext cx="1011525" cy="314521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459B3215-C0B6-98B5-684E-B664A586C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16200000">
              <a:off x="2343610" y="4735545"/>
              <a:ext cx="482420" cy="477990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</p:spPr>
        </p:pic>
        <p:pic>
          <p:nvPicPr>
            <p:cNvPr id="53" name="Picture 14">
              <a:extLst>
                <a:ext uri="{FF2B5EF4-FFF2-40B4-BE49-F238E27FC236}">
                  <a16:creationId xmlns:a16="http://schemas.microsoft.com/office/drawing/2014/main" id="{DBAFAA84-5C64-7D2E-6DA2-BCBDEC9842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181394" y="4300042"/>
              <a:ext cx="1578586" cy="265032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98FA3C5-2D1A-D155-E2EC-8C50C4DF4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16200000">
              <a:off x="4420729" y="5457339"/>
              <a:ext cx="728824" cy="728824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7FE155F3-C442-9A82-8AC7-5DA29270F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16200000">
              <a:off x="5352223" y="5203552"/>
              <a:ext cx="512052" cy="512052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72621CF-54A1-A54E-6BB2-14675C07DC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16200000">
              <a:off x="5319611" y="5763596"/>
              <a:ext cx="456946" cy="351235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95C27FCE-1102-402A-A5EF-14676C0BB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rot="16200000">
              <a:off x="4261277" y="6343232"/>
              <a:ext cx="798742" cy="165489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8D3C015C-63B8-B656-7395-6348F2502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16200000">
              <a:off x="4752038" y="6483819"/>
              <a:ext cx="373806" cy="293774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8F05F382-2931-59B7-74EB-96274E049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16200000">
              <a:off x="5426276" y="6062420"/>
              <a:ext cx="836071" cy="263207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A1A709CC-AEA1-BFDC-7406-DEB0C7582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16200000">
              <a:off x="4808518" y="6433851"/>
              <a:ext cx="736712" cy="131659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</p:spPr>
        </p:pic>
        <p:pic>
          <p:nvPicPr>
            <p:cNvPr id="61" name="Picture 8" descr="barre3 Shop - Athletic Apparel and Athleisure Clothing">
              <a:extLst>
                <a:ext uri="{FF2B5EF4-FFF2-40B4-BE49-F238E27FC236}">
                  <a16:creationId xmlns:a16="http://schemas.microsoft.com/office/drawing/2014/main" id="{BCA0C570-A2DC-2CB9-BA0F-FBBB8F205E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5247659" y="6449241"/>
              <a:ext cx="725393" cy="203128"/>
            </a:xfrm>
            <a:prstGeom prst="rect">
              <a:avLst/>
            </a:prstGeom>
            <a:solidFill>
              <a:schemeClr val="bg1">
                <a:alpha val="47000"/>
              </a:schemeClr>
            </a:solidFill>
          </p:spPr>
        </p:pic>
        <p:pic>
          <p:nvPicPr>
            <p:cNvPr id="62" name="Picture 10" descr="Science Nutrition - Science Nutrition">
              <a:extLst>
                <a:ext uri="{FF2B5EF4-FFF2-40B4-BE49-F238E27FC236}">
                  <a16:creationId xmlns:a16="http://schemas.microsoft.com/office/drawing/2014/main" id="{D170479F-FA67-96E9-A525-EA2A6A330A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alphaModFix amt="7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5102202" y="6432954"/>
              <a:ext cx="576249" cy="260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A425ED9E-2A29-AF46-51AA-65A0BC3C1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 rot="16200000">
              <a:off x="2371387" y="6978917"/>
              <a:ext cx="998259" cy="493521"/>
            </a:xfrm>
            <a:prstGeom prst="rect">
              <a:avLst/>
            </a:prstGeom>
            <a:solidFill>
              <a:schemeClr val="bg1">
                <a:alpha val="45000"/>
              </a:schemeClr>
            </a:solidFill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E0167FB6-23CC-3A06-36F8-73FA074C4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 rot="16200000">
              <a:off x="3006864" y="5561341"/>
              <a:ext cx="1064101" cy="298468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884C0959-FAEB-13E3-EC2F-86B291E97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3649417" y="5466356"/>
              <a:ext cx="501469" cy="521983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effectLst>
              <a:glow>
                <a:schemeClr val="accent1"/>
              </a:glow>
            </a:effectLst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2B864624-EAF3-864C-B2CA-515561A50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 rot="16200000">
              <a:off x="2860229" y="7251741"/>
              <a:ext cx="1002944" cy="392581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2BFE7B23-CD56-D6A0-C8B8-85004F092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 rot="16200000">
              <a:off x="2257732" y="5574409"/>
              <a:ext cx="830626" cy="328753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43BA0E7A-D1F3-B783-996B-D24AE6443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 rot="16200000">
              <a:off x="2074648" y="6437540"/>
              <a:ext cx="1003705" cy="413192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</p:spPr>
        </p:pic>
        <p:pic>
          <p:nvPicPr>
            <p:cNvPr id="83" name="Picture 12" descr="Greenberg's Jewelers">
              <a:extLst>
                <a:ext uri="{FF2B5EF4-FFF2-40B4-BE49-F238E27FC236}">
                  <a16:creationId xmlns:a16="http://schemas.microsoft.com/office/drawing/2014/main" id="{C76E8217-542B-AEDC-CD1F-EF0CCE17D8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881" b="35060"/>
            <a:stretch/>
          </p:blipFill>
          <p:spPr bwMode="auto">
            <a:xfrm rot="16200000">
              <a:off x="3197581" y="7033385"/>
              <a:ext cx="1238250" cy="384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Popeyes Logo and symbol, meaning, history, PNG, brand">
              <a:extLst>
                <a:ext uri="{FF2B5EF4-FFF2-40B4-BE49-F238E27FC236}">
                  <a16:creationId xmlns:a16="http://schemas.microsoft.com/office/drawing/2014/main" id="{5DB15C7D-D412-0875-F8F0-E5D3DB60E3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17" b="30945"/>
            <a:stretch/>
          </p:blipFill>
          <p:spPr bwMode="auto">
            <a:xfrm rot="16200000">
              <a:off x="651855" y="5823082"/>
              <a:ext cx="859351" cy="206321"/>
            </a:xfrm>
            <a:prstGeom prst="rect">
              <a:avLst/>
            </a:prstGeom>
            <a:solidFill>
              <a:schemeClr val="bg1">
                <a:alpha val="26000"/>
              </a:schemeClr>
            </a:solidFill>
          </p:spPr>
        </p:pic>
        <p:pic>
          <p:nvPicPr>
            <p:cNvPr id="1028" name="Picture 4" descr="Levo Credit Union | Sioux Falls SD">
              <a:extLst>
                <a:ext uri="{FF2B5EF4-FFF2-40B4-BE49-F238E27FC236}">
                  <a16:creationId xmlns:a16="http://schemas.microsoft.com/office/drawing/2014/main" id="{6D42FF70-631B-C7DB-1856-568AE77910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938477" y="5403666"/>
              <a:ext cx="465860" cy="465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402DDDF-FC5A-667C-7B82-BADE715E6B9B}"/>
                </a:ext>
              </a:extLst>
            </p:cNvPr>
            <p:cNvGrpSpPr/>
            <p:nvPr/>
          </p:nvGrpSpPr>
          <p:grpSpPr>
            <a:xfrm>
              <a:off x="3458886" y="2709153"/>
              <a:ext cx="1318419" cy="2451281"/>
              <a:chOff x="4023972" y="1971432"/>
              <a:chExt cx="1318419" cy="2451281"/>
            </a:xfrm>
          </p:grpSpPr>
          <p:sp>
            <p:nvSpPr>
              <p:cNvPr id="110" name="Parallelogram 109">
                <a:extLst>
                  <a:ext uri="{FF2B5EF4-FFF2-40B4-BE49-F238E27FC236}">
                    <a16:creationId xmlns:a16="http://schemas.microsoft.com/office/drawing/2014/main" id="{6226B830-1ACD-FECC-ED5D-11606B2EB371}"/>
                  </a:ext>
                </a:extLst>
              </p:cNvPr>
              <p:cNvSpPr/>
              <p:nvPr/>
            </p:nvSpPr>
            <p:spPr>
              <a:xfrm rot="16200000">
                <a:off x="3661911" y="2697229"/>
                <a:ext cx="1700212" cy="248617"/>
              </a:xfrm>
              <a:prstGeom prst="parallelogram">
                <a:avLst>
                  <a:gd name="adj" fmla="val 56926"/>
                </a:avLst>
              </a:prstGeom>
              <a:solidFill>
                <a:srgbClr val="E7B6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rIns="0" rtlCol="0" anchor="ctr"/>
              <a:lstStyle/>
              <a:p>
                <a:r>
                  <a:rPr lang="en-US" sz="900" b="1">
                    <a:solidFill>
                      <a:srgbClr val="191F25"/>
                    </a:solidFill>
                    <a:latin typeface="Gordita" pitchFamily="50" charset="0"/>
                    <a:cs typeface="Gordita" pitchFamily="50" charset="0"/>
                  </a:rPr>
                  <a:t>AVAILABLE SPACE</a:t>
                </a:r>
              </a:p>
            </p:txBody>
          </p:sp>
          <p:pic>
            <p:nvPicPr>
              <p:cNvPr id="111" name="Graphic 110">
                <a:extLst>
                  <a:ext uri="{FF2B5EF4-FFF2-40B4-BE49-F238E27FC236}">
                    <a16:creationId xmlns:a16="http://schemas.microsoft.com/office/drawing/2014/main" id="{05D70FC5-4BCA-59BA-FDDD-7E48FA18EF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6"/>
                  </a:ext>
                </a:extLst>
              </a:blip>
              <a:srcRect/>
              <a:stretch/>
            </p:blipFill>
            <p:spPr>
              <a:xfrm rot="16200000">
                <a:off x="4023972" y="3104294"/>
                <a:ext cx="1318419" cy="1318419"/>
              </a:xfrm>
              <a:prstGeom prst="rect">
                <a:avLst/>
              </a:prstGeom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EACCB6E-74B8-AE8A-D83E-341AFA8292DA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6940994" y="9253468"/>
            <a:ext cx="671692" cy="671692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972DA3-8FBD-73FA-20A1-7D5ECF28B1DE}"/>
              </a:ext>
            </a:extLst>
          </p:cNvPr>
          <p:cNvSpPr txBox="1"/>
          <p:nvPr/>
        </p:nvSpPr>
        <p:spPr>
          <a:xfrm rot="16200000">
            <a:off x="5448569" y="7002525"/>
            <a:ext cx="3656546" cy="6232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50" b="1">
                <a:solidFill>
                  <a:schemeClr val="bg1"/>
                </a:solidFill>
                <a:latin typeface="Gordita" pitchFamily="50" charset="0"/>
                <a:cs typeface="Gordita" pitchFamily="50" charset="0"/>
              </a:rPr>
              <a:t>Samuel Assam | President &amp; CEO</a:t>
            </a:r>
          </a:p>
          <a:p>
            <a:r>
              <a:rPr lang="en-US" sz="800" b="1">
                <a:solidFill>
                  <a:srgbClr val="E7B600"/>
                </a:solidFill>
                <a:latin typeface="Gordita" pitchFamily="50" charset="0"/>
                <a:cs typeface="Gordita" pitchFamily="50" charset="0"/>
              </a:rPr>
              <a:t>Phone:</a:t>
            </a:r>
            <a:r>
              <a:rPr lang="en-US" sz="800" i="1">
                <a:solidFill>
                  <a:srgbClr val="E7B600"/>
                </a:solidFill>
                <a:latin typeface="Gordita" pitchFamily="50" charset="0"/>
                <a:cs typeface="Gordita" pitchFamily="50" charset="0"/>
              </a:rPr>
              <a:t> </a:t>
            </a:r>
            <a:r>
              <a:rPr lang="en-US" sz="800">
                <a:solidFill>
                  <a:schemeClr val="bg1"/>
                </a:solidFill>
                <a:latin typeface="Gordita" pitchFamily="50" charset="0"/>
                <a:cs typeface="Gordita" pitchFamily="50" charset="0"/>
              </a:rPr>
              <a:t>(605) 334-8040</a:t>
            </a:r>
          </a:p>
          <a:p>
            <a:r>
              <a:rPr lang="en-US" sz="800" b="1">
                <a:solidFill>
                  <a:srgbClr val="E7B600"/>
                </a:solidFill>
                <a:latin typeface="Gordita" pitchFamily="50" charset="0"/>
                <a:cs typeface="Gordita" pitchFamily="50" charset="0"/>
              </a:rPr>
              <a:t>Email: </a:t>
            </a:r>
            <a:r>
              <a:rPr lang="en-US" sz="800">
                <a:solidFill>
                  <a:schemeClr val="bg1"/>
                </a:solidFill>
                <a:latin typeface="Gordita" pitchFamily="50" charset="0"/>
                <a:cs typeface="Gordita" pitchFamily="50" charset="0"/>
                <a:hlinkClick r:id="rId3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sam@assamcompanies.com</a:t>
            </a:r>
            <a:endParaRPr lang="en-US" sz="800">
              <a:solidFill>
                <a:schemeClr val="bg1"/>
              </a:solidFill>
              <a:latin typeface="Gordita" pitchFamily="50" charset="0"/>
              <a:cs typeface="Gordita" pitchFamily="50" charset="0"/>
            </a:endParaRPr>
          </a:p>
          <a:p>
            <a:r>
              <a:rPr lang="en-US" sz="800" b="1">
                <a:solidFill>
                  <a:srgbClr val="E7B600"/>
                </a:solidFill>
                <a:latin typeface="Gordita" pitchFamily="50" charset="0"/>
                <a:cs typeface="Gordita" pitchFamily="50" charset="0"/>
              </a:rPr>
              <a:t>Address: </a:t>
            </a:r>
            <a:r>
              <a:rPr lang="en-US" sz="800">
                <a:solidFill>
                  <a:schemeClr val="bg1"/>
                </a:solidFill>
                <a:latin typeface="Gordita" pitchFamily="50" charset="0"/>
                <a:cs typeface="Gordita" pitchFamily="50" charset="0"/>
              </a:rPr>
              <a:t>530 S. Phillips Ave, Sioux Falls, SD 57104</a:t>
            </a:r>
          </a:p>
        </p:txBody>
      </p:sp>
    </p:spTree>
    <p:extLst>
      <p:ext uri="{BB962C8B-B14F-4D97-AF65-F5344CB8AC3E}">
        <p14:creationId xmlns:p14="http://schemas.microsoft.com/office/powerpoint/2010/main" val="2271697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7E2FED-C1C1-E657-E122-C313705152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" b="1421"/>
          <a:stretch/>
        </p:blipFill>
        <p:spPr>
          <a:xfrm>
            <a:off x="518690" y="1593359"/>
            <a:ext cx="3226402" cy="1807800"/>
          </a:xfrm>
          <a:prstGeom prst="rect">
            <a:avLst/>
          </a:prstGeom>
          <a:effectLst>
            <a:outerShdw blurRad="63500" sx="98000" sy="98000" algn="ctr" rotWithShape="0">
              <a:prstClr val="black">
                <a:alpha val="25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A2DA5E-66FD-DF0F-ECEE-1B600F3DCD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8" b="12578"/>
          <a:stretch/>
        </p:blipFill>
        <p:spPr>
          <a:xfrm>
            <a:off x="4033703" y="3491178"/>
            <a:ext cx="3226402" cy="1807800"/>
          </a:xfrm>
          <a:prstGeom prst="rect">
            <a:avLst/>
          </a:prstGeom>
          <a:effectLst>
            <a:outerShdw blurRad="63500" sx="98000" sy="98000" algn="ctr" rotWithShape="0">
              <a:prstClr val="black">
                <a:alpha val="25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798026-94F7-061E-0DDC-847F4D8AA0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8" b="12578"/>
          <a:stretch/>
        </p:blipFill>
        <p:spPr>
          <a:xfrm>
            <a:off x="518689" y="3491178"/>
            <a:ext cx="3226402" cy="1807800"/>
          </a:xfrm>
          <a:prstGeom prst="rect">
            <a:avLst/>
          </a:prstGeom>
          <a:effectLst>
            <a:outerShdw blurRad="63500" sx="98000" sy="98000" algn="ctr" rotWithShape="0">
              <a:prstClr val="black">
                <a:alpha val="25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797EDF-ED0A-EE9C-8FFD-5D5CD1D025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8" b="12578"/>
          <a:stretch/>
        </p:blipFill>
        <p:spPr>
          <a:xfrm>
            <a:off x="4033703" y="1598110"/>
            <a:ext cx="3226402" cy="1807800"/>
          </a:xfrm>
          <a:prstGeom prst="rect">
            <a:avLst/>
          </a:prstGeom>
          <a:effectLst>
            <a:outerShdw blurRad="63500" sx="98000" sy="98000" algn="ctr" rotWithShape="0">
              <a:prstClr val="black">
                <a:alpha val="25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BF5D65-AA22-B2AC-99F0-2AF5A0EC94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8" b="12578"/>
          <a:stretch/>
        </p:blipFill>
        <p:spPr>
          <a:xfrm>
            <a:off x="4042668" y="5373559"/>
            <a:ext cx="3226402" cy="1807800"/>
          </a:xfrm>
          <a:prstGeom prst="rect">
            <a:avLst/>
          </a:prstGeom>
          <a:effectLst>
            <a:outerShdw blurRad="63500" sx="98000" sy="98000" algn="ctr" rotWithShape="0">
              <a:prstClr val="black">
                <a:alpha val="25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94F881-38F0-2034-A831-B98CD2EDCE2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8" b="12578"/>
          <a:stretch/>
        </p:blipFill>
        <p:spPr>
          <a:xfrm>
            <a:off x="518689" y="5373559"/>
            <a:ext cx="3226402" cy="1807800"/>
          </a:xfrm>
          <a:prstGeom prst="rect">
            <a:avLst/>
          </a:prstGeom>
          <a:effectLst>
            <a:outerShdw blurRad="63500" sx="98000" sy="98000" algn="ctr" rotWithShape="0">
              <a:prstClr val="black">
                <a:alpha val="25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BC31E4-198D-114C-3ADA-A59A028E259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8" b="12578"/>
          <a:stretch/>
        </p:blipFill>
        <p:spPr>
          <a:xfrm>
            <a:off x="4027309" y="7263755"/>
            <a:ext cx="3226402" cy="1807800"/>
          </a:xfrm>
          <a:prstGeom prst="rect">
            <a:avLst/>
          </a:prstGeom>
          <a:effectLst>
            <a:outerShdw blurRad="63500" sx="98000" sy="98000" algn="ctr" rotWithShape="0">
              <a:prstClr val="black">
                <a:alpha val="25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22828F6-C149-5D78-C998-863990309D2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8" b="12578"/>
          <a:stretch/>
        </p:blipFill>
        <p:spPr>
          <a:xfrm>
            <a:off x="518689" y="7263755"/>
            <a:ext cx="3226402" cy="1807800"/>
          </a:xfrm>
          <a:prstGeom prst="rect">
            <a:avLst/>
          </a:prstGeom>
          <a:effectLst>
            <a:outerShdw blurRad="63500" sx="98000" sy="98000" algn="ctr" rotWithShape="0">
              <a:prstClr val="black">
                <a:alpha val="25000"/>
              </a:prstClr>
            </a:outerShdw>
          </a:effectLst>
        </p:spPr>
      </p:pic>
      <p:sp>
        <p:nvSpPr>
          <p:cNvPr id="24" name="Parallelogram 23">
            <a:extLst>
              <a:ext uri="{FF2B5EF4-FFF2-40B4-BE49-F238E27FC236}">
                <a16:creationId xmlns:a16="http://schemas.microsoft.com/office/drawing/2014/main" id="{E4DF5992-BFCE-D6BB-1AA6-C9F159F717EF}"/>
              </a:ext>
            </a:extLst>
          </p:cNvPr>
          <p:cNvSpPr/>
          <p:nvPr/>
        </p:nvSpPr>
        <p:spPr>
          <a:xfrm>
            <a:off x="272466" y="1413103"/>
            <a:ext cx="7179894" cy="75456"/>
          </a:xfrm>
          <a:prstGeom prst="parallelogram">
            <a:avLst>
              <a:gd name="adj" fmla="val 55980"/>
            </a:avLst>
          </a:prstGeom>
          <a:solidFill>
            <a:srgbClr val="E7B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0986D2-6196-9C24-2E17-D1693261F40F}"/>
              </a:ext>
            </a:extLst>
          </p:cNvPr>
          <p:cNvSpPr txBox="1"/>
          <p:nvPr/>
        </p:nvSpPr>
        <p:spPr>
          <a:xfrm>
            <a:off x="702891" y="934175"/>
            <a:ext cx="6083193" cy="507831"/>
          </a:xfrm>
          <a:prstGeom prst="rect">
            <a:avLst/>
          </a:prstGeom>
          <a:noFill/>
        </p:spPr>
        <p:txBody>
          <a:bodyPr wrap="square" tIns="91440" rtlCol="0" anchor="ctr">
            <a:spAutoFit/>
          </a:bodyPr>
          <a:lstStyle/>
          <a:p>
            <a:r>
              <a:rPr lang="en-US" sz="2400">
                <a:solidFill>
                  <a:srgbClr val="191F25"/>
                </a:solidFill>
                <a:latin typeface="Gordita Black" pitchFamily="50" charset="0"/>
                <a:cs typeface="Gordita Black" pitchFamily="50" charset="0"/>
              </a:rPr>
              <a:t>Photo Gallery</a:t>
            </a:r>
            <a:endParaRPr lang="en-US">
              <a:solidFill>
                <a:srgbClr val="191F25"/>
              </a:solidFill>
              <a:latin typeface="Gordita Black" pitchFamily="50" charset="0"/>
              <a:cs typeface="Gordita Black" pitchFamily="50" charset="0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6119BEEC-72E3-2506-8B80-E5915A4757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17756" y="993773"/>
            <a:ext cx="434342" cy="4343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FF2F4B-19B6-FF66-601D-259CC8F53E4D}"/>
              </a:ext>
            </a:extLst>
          </p:cNvPr>
          <p:cNvSpPr/>
          <p:nvPr/>
        </p:nvSpPr>
        <p:spPr>
          <a:xfrm>
            <a:off x="2897014" y="1692"/>
            <a:ext cx="4875386" cy="82938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2880" rtlCol="0" anchor="ctr"/>
          <a:lstStyle/>
          <a:p>
            <a:pPr algn="r"/>
            <a:r>
              <a:rPr lang="en-US" sz="2000" b="1">
                <a:latin typeface="Gordita" pitchFamily="50" charset="0"/>
                <a:ea typeface="Segoe UI Black" panose="020B0A02040204020203" pitchFamily="34" charset="0"/>
                <a:cs typeface="Gordita" pitchFamily="50" charset="0"/>
              </a:rPr>
              <a:t>The Shoppes at 57</a:t>
            </a:r>
            <a:r>
              <a:rPr lang="en-US" sz="2000" b="1" baseline="30000">
                <a:latin typeface="Gordita" pitchFamily="50" charset="0"/>
                <a:ea typeface="Segoe UI Black" panose="020B0A02040204020203" pitchFamily="34" charset="0"/>
                <a:cs typeface="Gordita" pitchFamily="50" charset="0"/>
              </a:rPr>
              <a:t>th</a:t>
            </a:r>
            <a:r>
              <a:rPr lang="en-US" sz="2000" b="1">
                <a:latin typeface="Gordita" pitchFamily="50" charset="0"/>
                <a:ea typeface="Segoe UI Black" panose="020B0A02040204020203" pitchFamily="34" charset="0"/>
                <a:cs typeface="Gordita" pitchFamily="50" charset="0"/>
              </a:rPr>
              <a:t> and Louise</a:t>
            </a:r>
          </a:p>
          <a:p>
            <a:pPr algn="r"/>
            <a:r>
              <a:rPr lang="en-US" sz="2000" b="1">
                <a:latin typeface="Gordita" pitchFamily="50" charset="0"/>
                <a:ea typeface="Segoe UI Black" panose="020B0A02040204020203" pitchFamily="34" charset="0"/>
                <a:cs typeface="Gordita" pitchFamily="50" charset="0"/>
              </a:rPr>
              <a:t>Office | Retail</a:t>
            </a:r>
          </a:p>
        </p:txBody>
      </p:sp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5C234FFD-D071-B35C-BD14-B7B06025890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01" y="54432"/>
            <a:ext cx="2537530" cy="6988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2C7BC1-F4ED-AAC2-72BF-53FC2AAADEC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855" y="9222908"/>
            <a:ext cx="671692" cy="671692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A0FDF0-FE5C-7563-033B-1F6463405056}"/>
              </a:ext>
            </a:extLst>
          </p:cNvPr>
          <p:cNvSpPr txBox="1"/>
          <p:nvPr/>
        </p:nvSpPr>
        <p:spPr>
          <a:xfrm>
            <a:off x="892594" y="9247131"/>
            <a:ext cx="3656546" cy="62324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050" b="1">
                <a:solidFill>
                  <a:schemeClr val="bg1"/>
                </a:solidFill>
                <a:latin typeface="Gordita" pitchFamily="50" charset="0"/>
                <a:cs typeface="Gordita" pitchFamily="50" charset="0"/>
              </a:rPr>
              <a:t>Samuel R. Assam | President</a:t>
            </a:r>
          </a:p>
          <a:p>
            <a:r>
              <a:rPr lang="en-US" sz="800" b="1">
                <a:solidFill>
                  <a:srgbClr val="E7B600"/>
                </a:solidFill>
                <a:latin typeface="Gordita" pitchFamily="50" charset="0"/>
                <a:cs typeface="Gordita" pitchFamily="50" charset="0"/>
              </a:rPr>
              <a:t>Phone:</a:t>
            </a:r>
            <a:r>
              <a:rPr lang="en-US" sz="800" i="1">
                <a:solidFill>
                  <a:srgbClr val="E7B600"/>
                </a:solidFill>
                <a:latin typeface="Gordita" pitchFamily="50" charset="0"/>
                <a:cs typeface="Gordita" pitchFamily="50" charset="0"/>
              </a:rPr>
              <a:t> </a:t>
            </a:r>
            <a:r>
              <a:rPr lang="en-US" sz="800">
                <a:solidFill>
                  <a:schemeClr val="bg1"/>
                </a:solidFill>
                <a:latin typeface="Gordita" pitchFamily="50" charset="0"/>
                <a:cs typeface="Gordita" pitchFamily="50" charset="0"/>
              </a:rPr>
              <a:t>(605) 334-8040</a:t>
            </a:r>
          </a:p>
          <a:p>
            <a:r>
              <a:rPr lang="en-US" sz="800" b="1">
                <a:solidFill>
                  <a:srgbClr val="E7B600"/>
                </a:solidFill>
                <a:latin typeface="Gordita" pitchFamily="50" charset="0"/>
                <a:cs typeface="Gordita" pitchFamily="50" charset="0"/>
              </a:rPr>
              <a:t>Email: </a:t>
            </a:r>
            <a:r>
              <a:rPr lang="en-US" sz="800">
                <a:solidFill>
                  <a:schemeClr val="bg1"/>
                </a:solidFill>
                <a:latin typeface="Gordita" pitchFamily="50" charset="0"/>
                <a:cs typeface="Gordita" pitchFamily="50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sam@assamcompanies.com</a:t>
            </a:r>
            <a:endParaRPr lang="en-US" sz="800">
              <a:solidFill>
                <a:schemeClr val="bg1"/>
              </a:solidFill>
              <a:latin typeface="Gordita" pitchFamily="50" charset="0"/>
              <a:cs typeface="Gordita" pitchFamily="50" charset="0"/>
            </a:endParaRPr>
          </a:p>
          <a:p>
            <a:r>
              <a:rPr lang="en-US" sz="800" b="1">
                <a:solidFill>
                  <a:srgbClr val="E7B600"/>
                </a:solidFill>
                <a:latin typeface="Gordita" pitchFamily="50" charset="0"/>
                <a:cs typeface="Gordita" pitchFamily="50" charset="0"/>
              </a:rPr>
              <a:t>Address: </a:t>
            </a:r>
            <a:r>
              <a:rPr lang="en-US" sz="800">
                <a:solidFill>
                  <a:schemeClr val="bg1"/>
                </a:solidFill>
                <a:latin typeface="Gordita" pitchFamily="50" charset="0"/>
                <a:cs typeface="Gordita" pitchFamily="50" charset="0"/>
              </a:rPr>
              <a:t>530 S. Phillips Ave, Sioux Falls, SD 57104</a:t>
            </a:r>
          </a:p>
        </p:txBody>
      </p:sp>
    </p:spTree>
    <p:extLst>
      <p:ext uri="{BB962C8B-B14F-4D97-AF65-F5344CB8AC3E}">
        <p14:creationId xmlns:p14="http://schemas.microsoft.com/office/powerpoint/2010/main" val="2255486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C19FCBD4424E40AB3CC08F21BFEF04" ma:contentTypeVersion="15" ma:contentTypeDescription="Create a new document." ma:contentTypeScope="" ma:versionID="74246edc60c845a17edd1f32cf6f5830">
  <xsd:schema xmlns:xsd="http://www.w3.org/2001/XMLSchema" xmlns:xs="http://www.w3.org/2001/XMLSchema" xmlns:p="http://schemas.microsoft.com/office/2006/metadata/properties" xmlns:ns2="d6405fbf-44dd-406b-90ce-22ba663af63e" xmlns:ns3="23c82f15-c5a2-4bbd-9c8a-6b3433bf6209" targetNamespace="http://schemas.microsoft.com/office/2006/metadata/properties" ma:root="true" ma:fieldsID="4bcfa314d1b4f48bfe7d91f2a5e77ba6" ns2:_="" ns3:_="">
    <xsd:import namespace="d6405fbf-44dd-406b-90ce-22ba663af63e"/>
    <xsd:import namespace="23c82f15-c5a2-4bbd-9c8a-6b3433bf62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405fbf-44dd-406b-90ce-22ba663af6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4862e2e-fcbd-40b8-9b44-71c0a2498ea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c82f15-c5a2-4bbd-9c8a-6b3433bf620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20a4f3d0-52ff-4c44-8ad2-d4aa3755dba1}" ma:internalName="TaxCatchAll" ma:showField="CatchAllData" ma:web="23c82f15-c5a2-4bbd-9c8a-6b3433bf62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6405fbf-44dd-406b-90ce-22ba663af63e">
      <Terms xmlns="http://schemas.microsoft.com/office/infopath/2007/PartnerControls"/>
    </lcf76f155ced4ddcb4097134ff3c332f>
    <TaxCatchAll xmlns="23c82f15-c5a2-4bbd-9c8a-6b3433bf620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FC2B201-D0F3-44B9-B261-BE6B9743FBC3}">
  <ds:schemaRefs>
    <ds:schemaRef ds:uri="23c82f15-c5a2-4bbd-9c8a-6b3433bf6209"/>
    <ds:schemaRef ds:uri="d6405fbf-44dd-406b-90ce-22ba663af63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5370A28-70C0-42E7-98AB-AD8524D98C32}">
  <ds:schemaRefs>
    <ds:schemaRef ds:uri="23c82f15-c5a2-4bbd-9c8a-6b3433bf6209"/>
    <ds:schemaRef ds:uri="d6405fbf-44dd-406b-90ce-22ba663af63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0814759-A3B4-4994-B421-7C96A958BC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445</Words>
  <Application>Microsoft Office PowerPoint</Application>
  <PresentationFormat>Custom</PresentationFormat>
  <Paragraphs>140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Gordita</vt:lpstr>
      <vt:lpstr>Gordita Black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Seth Assam</dc:creator>
  <cp:lastModifiedBy>Jordan Leckband</cp:lastModifiedBy>
  <cp:revision>4</cp:revision>
  <cp:lastPrinted>2023-10-18T18:10:07Z</cp:lastPrinted>
  <dcterms:created xsi:type="dcterms:W3CDTF">2022-08-26T17:24:14Z</dcterms:created>
  <dcterms:modified xsi:type="dcterms:W3CDTF">2024-08-20T17:35:41Z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0x010100DEC1CCEC7350E6429FECED6D30F8EA99</vt:lpwstr>
  </property>
  <property fmtid="{D5CDD505-2E9C-101B-9397-08002B2CF9AE}" pid="3" name="MediaServiceImageTags">
    <vt:lpwstr/>
  </property>
</Properties>
</file>